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6" r:id="rId2"/>
    <p:sldId id="276" r:id="rId3"/>
    <p:sldId id="277" r:id="rId4"/>
    <p:sldId id="278" r:id="rId5"/>
    <p:sldId id="279" r:id="rId6"/>
    <p:sldId id="269" r:id="rId7"/>
    <p:sldId id="270" r:id="rId8"/>
    <p:sldId id="280" r:id="rId9"/>
    <p:sldId id="272" r:id="rId10"/>
    <p:sldId id="273" r:id="rId11"/>
    <p:sldId id="274" r:id="rId12"/>
    <p:sldId id="281"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432" userDrawn="1">
          <p15:clr>
            <a:srgbClr val="A4A3A4"/>
          </p15:clr>
        </p15:guide>
        <p15:guide id="2" orient="horz" pos="168" userDrawn="1">
          <p15:clr>
            <a:srgbClr val="A4A3A4"/>
          </p15:clr>
        </p15:guide>
        <p15:guide id="3" pos="7296" userDrawn="1">
          <p15:clr>
            <a:srgbClr val="A4A3A4"/>
          </p15:clr>
        </p15:guide>
        <p15:guide id="4" orient="horz" pos="10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5226" autoAdjust="0"/>
  </p:normalViewPr>
  <p:slideViewPr>
    <p:cSldViewPr snapToGrid="0">
      <p:cViewPr>
        <p:scale>
          <a:sx n="66" d="100"/>
          <a:sy n="66" d="100"/>
        </p:scale>
        <p:origin x="1301" y="466"/>
      </p:cViewPr>
      <p:guideLst>
        <p:guide pos="432"/>
        <p:guide orient="horz" pos="168"/>
        <p:guide pos="7296"/>
        <p:guide orient="horz" pos="10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E6DAC6-4721-4490-9787-A385357C74B0}" type="datetimeFigureOut">
              <a:rPr lang="en-US" smtClean="0"/>
              <a:t>5/22/2024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9D03B68-ADBE-40BE-8798-075B77C87503}" type="slidenum">
              <a:rPr lang="en-US" smtClean="0"/>
              <a:t>‹#›</a:t>
            </a:fld>
            <a:endParaRPr lang="en-US" dirty="0"/>
          </a:p>
        </p:txBody>
      </p:sp>
    </p:spTree>
    <p:extLst>
      <p:ext uri="{BB962C8B-B14F-4D97-AF65-F5344CB8AC3E}">
        <p14:creationId xmlns:p14="http://schemas.microsoft.com/office/powerpoint/2010/main" val="7853192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F2B76EC-7055-23E3-B4A4-5F11B550BE3D}"/>
              </a:ext>
            </a:extLst>
          </p:cNvPr>
          <p:cNvPicPr>
            <a:picLocks noChangeAspect="1"/>
          </p:cNvPicPr>
          <p:nvPr userDrawn="1"/>
        </p:nvPicPr>
        <p:blipFill>
          <a:blip r:embed="rId2">
            <a:alphaModFix amt="5000"/>
            <a:extLst>
              <a:ext uri="{28A0092B-C50C-407E-A947-70E740481C1C}">
                <a14:useLocalDpi xmlns:a14="http://schemas.microsoft.com/office/drawing/2010/main" val="0"/>
              </a:ext>
            </a:extLst>
          </a:blip>
          <a:stretch>
            <a:fillRect/>
          </a:stretch>
        </p:blipFill>
        <p:spPr>
          <a:xfrm>
            <a:off x="1448" y="0"/>
            <a:ext cx="12189103" cy="6858000"/>
          </a:xfrm>
          <a:prstGeom prst="rect">
            <a:avLst/>
          </a:prstGeom>
        </p:spPr>
      </p:pic>
      <p:sp>
        <p:nvSpPr>
          <p:cNvPr id="2" name="Title 1">
            <a:extLst>
              <a:ext uri="{FF2B5EF4-FFF2-40B4-BE49-F238E27FC236}">
                <a16:creationId xmlns:a16="http://schemas.microsoft.com/office/drawing/2014/main" id="{FF2BA23D-184C-8E37-6924-5D3919E26C2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7E4E10A-8162-6E20-FC71-F4892F38B80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5303791-FB66-B672-32D7-7F7BD79401E1}"/>
              </a:ext>
            </a:extLst>
          </p:cNvPr>
          <p:cNvSpPr>
            <a:spLocks noGrp="1"/>
          </p:cNvSpPr>
          <p:nvPr>
            <p:ph type="dt" sz="half" idx="10"/>
          </p:nvPr>
        </p:nvSpPr>
        <p:spPr/>
        <p:txBody>
          <a:bodyPr/>
          <a:lstStyle/>
          <a:p>
            <a:fld id="{EDEC6B17-AE40-4546-8517-4D44A3C0D98A}" type="datetimeFigureOut">
              <a:rPr lang="en-US" smtClean="0"/>
              <a:t>5/22/2024</a:t>
            </a:fld>
            <a:endParaRPr lang="en-US" dirty="0"/>
          </a:p>
        </p:txBody>
      </p:sp>
      <p:sp>
        <p:nvSpPr>
          <p:cNvPr id="5" name="Footer Placeholder 4">
            <a:extLst>
              <a:ext uri="{FF2B5EF4-FFF2-40B4-BE49-F238E27FC236}">
                <a16:creationId xmlns:a16="http://schemas.microsoft.com/office/drawing/2014/main" id="{AC4C4523-4F29-1712-6167-B7BB7CA2964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0DDBA67-7C96-F1FC-0635-5EDF7301C751}"/>
              </a:ext>
            </a:extLst>
          </p:cNvPr>
          <p:cNvSpPr>
            <a:spLocks noGrp="1"/>
          </p:cNvSpPr>
          <p:nvPr>
            <p:ph type="sldNum" sz="quarter" idx="12"/>
          </p:nvPr>
        </p:nvSpPr>
        <p:spPr/>
        <p:txBody>
          <a:bodyPr/>
          <a:lstStyle/>
          <a:p>
            <a:fld id="{EABCD95F-DF4C-4219-B30D-A6C1A5C97BB9}" type="slidenum">
              <a:rPr lang="en-US" smtClean="0"/>
              <a:t>‹#›</a:t>
            </a:fld>
            <a:endParaRPr lang="en-US" dirty="0"/>
          </a:p>
        </p:txBody>
      </p:sp>
    </p:spTree>
    <p:extLst>
      <p:ext uri="{BB962C8B-B14F-4D97-AF65-F5344CB8AC3E}">
        <p14:creationId xmlns:p14="http://schemas.microsoft.com/office/powerpoint/2010/main" val="413971561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A84ED-7884-D16B-D8AC-F62F9EF8F1A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CCFB23F-D29A-83A1-50D7-31C2958B470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827D188-BAD1-5563-4DDB-1CE796E893FE}"/>
              </a:ext>
            </a:extLst>
          </p:cNvPr>
          <p:cNvSpPr>
            <a:spLocks noGrp="1"/>
          </p:cNvSpPr>
          <p:nvPr>
            <p:ph type="dt" sz="half" idx="10"/>
          </p:nvPr>
        </p:nvSpPr>
        <p:spPr/>
        <p:txBody>
          <a:bodyPr/>
          <a:lstStyle/>
          <a:p>
            <a:fld id="{EDEC6B17-AE40-4546-8517-4D44A3C0D98A}" type="datetimeFigureOut">
              <a:rPr lang="en-US" smtClean="0"/>
              <a:t>5/22/2024</a:t>
            </a:fld>
            <a:endParaRPr lang="en-US" dirty="0"/>
          </a:p>
        </p:txBody>
      </p:sp>
      <p:sp>
        <p:nvSpPr>
          <p:cNvPr id="5" name="Footer Placeholder 4">
            <a:extLst>
              <a:ext uri="{FF2B5EF4-FFF2-40B4-BE49-F238E27FC236}">
                <a16:creationId xmlns:a16="http://schemas.microsoft.com/office/drawing/2014/main" id="{A558DF07-26FD-7785-09A8-B1B4779247E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8A7ADEF-9A19-A20B-B618-3B268BFFDBFF}"/>
              </a:ext>
            </a:extLst>
          </p:cNvPr>
          <p:cNvSpPr>
            <a:spLocks noGrp="1"/>
          </p:cNvSpPr>
          <p:nvPr>
            <p:ph type="sldNum" sz="quarter" idx="12"/>
          </p:nvPr>
        </p:nvSpPr>
        <p:spPr/>
        <p:txBody>
          <a:bodyPr/>
          <a:lstStyle/>
          <a:p>
            <a:fld id="{EABCD95F-DF4C-4219-B30D-A6C1A5C97BB9}" type="slidenum">
              <a:rPr lang="en-US" smtClean="0"/>
              <a:t>‹#›</a:t>
            </a:fld>
            <a:endParaRPr lang="en-US" dirty="0"/>
          </a:p>
        </p:txBody>
      </p:sp>
    </p:spTree>
    <p:extLst>
      <p:ext uri="{BB962C8B-B14F-4D97-AF65-F5344CB8AC3E}">
        <p14:creationId xmlns:p14="http://schemas.microsoft.com/office/powerpoint/2010/main" val="12190534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9ABF090-CFD7-D1BC-4587-371E43754BF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17F7CFF-F405-4A08-AC79-5459EE5FCDC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418B2EE-ACDA-34E4-4DC9-E5312F5068FB}"/>
              </a:ext>
            </a:extLst>
          </p:cNvPr>
          <p:cNvSpPr>
            <a:spLocks noGrp="1"/>
          </p:cNvSpPr>
          <p:nvPr>
            <p:ph type="dt" sz="half" idx="10"/>
          </p:nvPr>
        </p:nvSpPr>
        <p:spPr/>
        <p:txBody>
          <a:bodyPr/>
          <a:lstStyle/>
          <a:p>
            <a:fld id="{EDEC6B17-AE40-4546-8517-4D44A3C0D98A}" type="datetimeFigureOut">
              <a:rPr lang="en-US" smtClean="0"/>
              <a:t>5/22/2024</a:t>
            </a:fld>
            <a:endParaRPr lang="en-US" dirty="0"/>
          </a:p>
        </p:txBody>
      </p:sp>
      <p:sp>
        <p:nvSpPr>
          <p:cNvPr id="5" name="Footer Placeholder 4">
            <a:extLst>
              <a:ext uri="{FF2B5EF4-FFF2-40B4-BE49-F238E27FC236}">
                <a16:creationId xmlns:a16="http://schemas.microsoft.com/office/drawing/2014/main" id="{5F8A6035-C7E4-4BB4-150E-304A04A9953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FFD2F5E-EAA4-CAB4-0683-FA071B270F48}"/>
              </a:ext>
            </a:extLst>
          </p:cNvPr>
          <p:cNvSpPr>
            <a:spLocks noGrp="1"/>
          </p:cNvSpPr>
          <p:nvPr>
            <p:ph type="sldNum" sz="quarter" idx="12"/>
          </p:nvPr>
        </p:nvSpPr>
        <p:spPr/>
        <p:txBody>
          <a:bodyPr/>
          <a:lstStyle/>
          <a:p>
            <a:fld id="{EABCD95F-DF4C-4219-B30D-A6C1A5C97BB9}" type="slidenum">
              <a:rPr lang="en-US" smtClean="0"/>
              <a:t>‹#›</a:t>
            </a:fld>
            <a:endParaRPr lang="en-US" dirty="0"/>
          </a:p>
        </p:txBody>
      </p:sp>
    </p:spTree>
    <p:extLst>
      <p:ext uri="{BB962C8B-B14F-4D97-AF65-F5344CB8AC3E}">
        <p14:creationId xmlns:p14="http://schemas.microsoft.com/office/powerpoint/2010/main" val="30560108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D16389-830B-29D1-6980-C2C78AC0679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87577DF-B5AB-8753-701F-C551DA50CC0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97CD7BB-B553-6861-9292-A61B38B7B984}"/>
              </a:ext>
            </a:extLst>
          </p:cNvPr>
          <p:cNvSpPr>
            <a:spLocks noGrp="1"/>
          </p:cNvSpPr>
          <p:nvPr>
            <p:ph type="dt" sz="half" idx="10"/>
          </p:nvPr>
        </p:nvSpPr>
        <p:spPr/>
        <p:txBody>
          <a:bodyPr/>
          <a:lstStyle/>
          <a:p>
            <a:fld id="{EDEC6B17-AE40-4546-8517-4D44A3C0D98A}" type="datetimeFigureOut">
              <a:rPr lang="en-US" smtClean="0"/>
              <a:t>5/22/2024</a:t>
            </a:fld>
            <a:endParaRPr lang="en-US" dirty="0"/>
          </a:p>
        </p:txBody>
      </p:sp>
      <p:sp>
        <p:nvSpPr>
          <p:cNvPr id="5" name="Footer Placeholder 4">
            <a:extLst>
              <a:ext uri="{FF2B5EF4-FFF2-40B4-BE49-F238E27FC236}">
                <a16:creationId xmlns:a16="http://schemas.microsoft.com/office/drawing/2014/main" id="{E6800BC7-17EF-D560-D362-CE586722F3C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52DEC57-1ACE-B716-35F9-E239E5759CCD}"/>
              </a:ext>
            </a:extLst>
          </p:cNvPr>
          <p:cNvSpPr>
            <a:spLocks noGrp="1"/>
          </p:cNvSpPr>
          <p:nvPr>
            <p:ph type="sldNum" sz="quarter" idx="12"/>
          </p:nvPr>
        </p:nvSpPr>
        <p:spPr/>
        <p:txBody>
          <a:bodyPr/>
          <a:lstStyle/>
          <a:p>
            <a:fld id="{EABCD95F-DF4C-4219-B30D-A6C1A5C97BB9}" type="slidenum">
              <a:rPr lang="en-US" smtClean="0"/>
              <a:t>‹#›</a:t>
            </a:fld>
            <a:endParaRPr lang="en-US" dirty="0"/>
          </a:p>
        </p:txBody>
      </p:sp>
    </p:spTree>
    <p:extLst>
      <p:ext uri="{BB962C8B-B14F-4D97-AF65-F5344CB8AC3E}">
        <p14:creationId xmlns:p14="http://schemas.microsoft.com/office/powerpoint/2010/main" val="1283679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719617-0041-A90A-6AD1-94D04DD6245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7B0B57F-2670-7D6A-C785-56F1A9AB6D2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BA12FCD-B4AA-AFB8-309A-5E21BDE293A2}"/>
              </a:ext>
            </a:extLst>
          </p:cNvPr>
          <p:cNvSpPr>
            <a:spLocks noGrp="1"/>
          </p:cNvSpPr>
          <p:nvPr>
            <p:ph type="dt" sz="half" idx="10"/>
          </p:nvPr>
        </p:nvSpPr>
        <p:spPr/>
        <p:txBody>
          <a:bodyPr/>
          <a:lstStyle/>
          <a:p>
            <a:fld id="{EDEC6B17-AE40-4546-8517-4D44A3C0D98A}" type="datetimeFigureOut">
              <a:rPr lang="en-US" smtClean="0"/>
              <a:t>5/22/2024</a:t>
            </a:fld>
            <a:endParaRPr lang="en-US" dirty="0"/>
          </a:p>
        </p:txBody>
      </p:sp>
      <p:sp>
        <p:nvSpPr>
          <p:cNvPr id="5" name="Footer Placeholder 4">
            <a:extLst>
              <a:ext uri="{FF2B5EF4-FFF2-40B4-BE49-F238E27FC236}">
                <a16:creationId xmlns:a16="http://schemas.microsoft.com/office/drawing/2014/main" id="{B6F1135B-517A-64E2-1DE1-CC8310C6A72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A164824-DCD2-ED82-C7FF-920B165937ED}"/>
              </a:ext>
            </a:extLst>
          </p:cNvPr>
          <p:cNvSpPr>
            <a:spLocks noGrp="1"/>
          </p:cNvSpPr>
          <p:nvPr>
            <p:ph type="sldNum" sz="quarter" idx="12"/>
          </p:nvPr>
        </p:nvSpPr>
        <p:spPr/>
        <p:txBody>
          <a:bodyPr/>
          <a:lstStyle/>
          <a:p>
            <a:fld id="{EABCD95F-DF4C-4219-B30D-A6C1A5C97BB9}" type="slidenum">
              <a:rPr lang="en-US" smtClean="0"/>
              <a:t>‹#›</a:t>
            </a:fld>
            <a:endParaRPr lang="en-US" dirty="0"/>
          </a:p>
        </p:txBody>
      </p:sp>
    </p:spTree>
    <p:extLst>
      <p:ext uri="{BB962C8B-B14F-4D97-AF65-F5344CB8AC3E}">
        <p14:creationId xmlns:p14="http://schemas.microsoft.com/office/powerpoint/2010/main" val="37788880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C1714C-2F7F-7133-F2CC-661195F2DFA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D308637-D5C0-2807-1B2F-A3FF5D03B75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F9756E2-2A5C-BB56-8B6C-18AFC63523D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58D9DCD-2F85-D8E0-5686-0D02044F876C}"/>
              </a:ext>
            </a:extLst>
          </p:cNvPr>
          <p:cNvSpPr>
            <a:spLocks noGrp="1"/>
          </p:cNvSpPr>
          <p:nvPr>
            <p:ph type="dt" sz="half" idx="10"/>
          </p:nvPr>
        </p:nvSpPr>
        <p:spPr/>
        <p:txBody>
          <a:bodyPr/>
          <a:lstStyle/>
          <a:p>
            <a:fld id="{EDEC6B17-AE40-4546-8517-4D44A3C0D98A}" type="datetimeFigureOut">
              <a:rPr lang="en-US" smtClean="0"/>
              <a:t>5/22/2024</a:t>
            </a:fld>
            <a:endParaRPr lang="en-US" dirty="0"/>
          </a:p>
        </p:txBody>
      </p:sp>
      <p:sp>
        <p:nvSpPr>
          <p:cNvPr id="6" name="Footer Placeholder 5">
            <a:extLst>
              <a:ext uri="{FF2B5EF4-FFF2-40B4-BE49-F238E27FC236}">
                <a16:creationId xmlns:a16="http://schemas.microsoft.com/office/drawing/2014/main" id="{AE7AFA7C-F975-8113-2B45-018B4A18C6AF}"/>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F73A2F29-8A54-91E9-BA8C-F989EB6A94B2}"/>
              </a:ext>
            </a:extLst>
          </p:cNvPr>
          <p:cNvSpPr>
            <a:spLocks noGrp="1"/>
          </p:cNvSpPr>
          <p:nvPr>
            <p:ph type="sldNum" sz="quarter" idx="12"/>
          </p:nvPr>
        </p:nvSpPr>
        <p:spPr/>
        <p:txBody>
          <a:bodyPr/>
          <a:lstStyle/>
          <a:p>
            <a:fld id="{EABCD95F-DF4C-4219-B30D-A6C1A5C97BB9}" type="slidenum">
              <a:rPr lang="en-US" smtClean="0"/>
              <a:t>‹#›</a:t>
            </a:fld>
            <a:endParaRPr lang="en-US" dirty="0"/>
          </a:p>
        </p:txBody>
      </p:sp>
    </p:spTree>
    <p:extLst>
      <p:ext uri="{BB962C8B-B14F-4D97-AF65-F5344CB8AC3E}">
        <p14:creationId xmlns:p14="http://schemas.microsoft.com/office/powerpoint/2010/main" val="6585863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B9F24B-55A1-F1E8-BB26-6EC88A9EA5C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144EA82-E11F-D01F-9BF8-E48A7DAE2B5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B174CE8-DA0B-5EBD-3972-E15CB711530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2C0D011-4B38-F9C2-BC3F-E90F53A57FC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6E52584-DCC7-CDC9-8B0E-373CE930B01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6ABBA90-684E-FE51-7AB0-6B918C668722}"/>
              </a:ext>
            </a:extLst>
          </p:cNvPr>
          <p:cNvSpPr>
            <a:spLocks noGrp="1"/>
          </p:cNvSpPr>
          <p:nvPr>
            <p:ph type="dt" sz="half" idx="10"/>
          </p:nvPr>
        </p:nvSpPr>
        <p:spPr/>
        <p:txBody>
          <a:bodyPr/>
          <a:lstStyle/>
          <a:p>
            <a:fld id="{EDEC6B17-AE40-4546-8517-4D44A3C0D98A}" type="datetimeFigureOut">
              <a:rPr lang="en-US" smtClean="0"/>
              <a:t>5/22/2024</a:t>
            </a:fld>
            <a:endParaRPr lang="en-US" dirty="0"/>
          </a:p>
        </p:txBody>
      </p:sp>
      <p:sp>
        <p:nvSpPr>
          <p:cNvPr id="8" name="Footer Placeholder 7">
            <a:extLst>
              <a:ext uri="{FF2B5EF4-FFF2-40B4-BE49-F238E27FC236}">
                <a16:creationId xmlns:a16="http://schemas.microsoft.com/office/drawing/2014/main" id="{529B7731-4774-F8F4-9949-315795E0548A}"/>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D07BD929-F22C-65D1-A3BC-4BDF1E17282C}"/>
              </a:ext>
            </a:extLst>
          </p:cNvPr>
          <p:cNvSpPr>
            <a:spLocks noGrp="1"/>
          </p:cNvSpPr>
          <p:nvPr>
            <p:ph type="sldNum" sz="quarter" idx="12"/>
          </p:nvPr>
        </p:nvSpPr>
        <p:spPr/>
        <p:txBody>
          <a:bodyPr/>
          <a:lstStyle/>
          <a:p>
            <a:fld id="{EABCD95F-DF4C-4219-B30D-A6C1A5C97BB9}" type="slidenum">
              <a:rPr lang="en-US" smtClean="0"/>
              <a:t>‹#›</a:t>
            </a:fld>
            <a:endParaRPr lang="en-US" dirty="0"/>
          </a:p>
        </p:txBody>
      </p:sp>
    </p:spTree>
    <p:extLst>
      <p:ext uri="{BB962C8B-B14F-4D97-AF65-F5344CB8AC3E}">
        <p14:creationId xmlns:p14="http://schemas.microsoft.com/office/powerpoint/2010/main" val="15306759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9924AC-63D4-19FD-DE54-E66C2289ADD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C347F3F-EC8B-71F4-EA15-238CF5FC4754}"/>
              </a:ext>
            </a:extLst>
          </p:cNvPr>
          <p:cNvSpPr>
            <a:spLocks noGrp="1"/>
          </p:cNvSpPr>
          <p:nvPr>
            <p:ph type="dt" sz="half" idx="10"/>
          </p:nvPr>
        </p:nvSpPr>
        <p:spPr/>
        <p:txBody>
          <a:bodyPr/>
          <a:lstStyle/>
          <a:p>
            <a:fld id="{EDEC6B17-AE40-4546-8517-4D44A3C0D98A}" type="datetimeFigureOut">
              <a:rPr lang="en-US" smtClean="0"/>
              <a:t>5/22/2024</a:t>
            </a:fld>
            <a:endParaRPr lang="en-US" dirty="0"/>
          </a:p>
        </p:txBody>
      </p:sp>
      <p:sp>
        <p:nvSpPr>
          <p:cNvPr id="4" name="Footer Placeholder 3">
            <a:extLst>
              <a:ext uri="{FF2B5EF4-FFF2-40B4-BE49-F238E27FC236}">
                <a16:creationId xmlns:a16="http://schemas.microsoft.com/office/drawing/2014/main" id="{B45FA1BD-CBDB-A5BF-C54F-C500686FF566}"/>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C820E46F-39C9-998D-C8EA-1965E601FB28}"/>
              </a:ext>
            </a:extLst>
          </p:cNvPr>
          <p:cNvSpPr>
            <a:spLocks noGrp="1"/>
          </p:cNvSpPr>
          <p:nvPr>
            <p:ph type="sldNum" sz="quarter" idx="12"/>
          </p:nvPr>
        </p:nvSpPr>
        <p:spPr/>
        <p:txBody>
          <a:bodyPr/>
          <a:lstStyle/>
          <a:p>
            <a:fld id="{EABCD95F-DF4C-4219-B30D-A6C1A5C97BB9}" type="slidenum">
              <a:rPr lang="en-US" smtClean="0"/>
              <a:t>‹#›</a:t>
            </a:fld>
            <a:endParaRPr lang="en-US" dirty="0"/>
          </a:p>
        </p:txBody>
      </p:sp>
    </p:spTree>
    <p:extLst>
      <p:ext uri="{BB962C8B-B14F-4D97-AF65-F5344CB8AC3E}">
        <p14:creationId xmlns:p14="http://schemas.microsoft.com/office/powerpoint/2010/main" val="32494829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9D71473-9AB8-70BE-3C31-89D15574CE4D}"/>
              </a:ext>
            </a:extLst>
          </p:cNvPr>
          <p:cNvSpPr>
            <a:spLocks noGrp="1"/>
          </p:cNvSpPr>
          <p:nvPr>
            <p:ph type="dt" sz="half" idx="10"/>
          </p:nvPr>
        </p:nvSpPr>
        <p:spPr/>
        <p:txBody>
          <a:bodyPr/>
          <a:lstStyle/>
          <a:p>
            <a:fld id="{EDEC6B17-AE40-4546-8517-4D44A3C0D98A}" type="datetimeFigureOut">
              <a:rPr lang="en-US" smtClean="0"/>
              <a:t>5/22/2024</a:t>
            </a:fld>
            <a:endParaRPr lang="en-US" dirty="0"/>
          </a:p>
        </p:txBody>
      </p:sp>
      <p:sp>
        <p:nvSpPr>
          <p:cNvPr id="3" name="Footer Placeholder 2">
            <a:extLst>
              <a:ext uri="{FF2B5EF4-FFF2-40B4-BE49-F238E27FC236}">
                <a16:creationId xmlns:a16="http://schemas.microsoft.com/office/drawing/2014/main" id="{F40388D4-588B-ED62-C5F6-D280C587247B}"/>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8A1F5E3-7D0B-D69F-0512-0C564ECBA685}"/>
              </a:ext>
            </a:extLst>
          </p:cNvPr>
          <p:cNvSpPr>
            <a:spLocks noGrp="1"/>
          </p:cNvSpPr>
          <p:nvPr>
            <p:ph type="sldNum" sz="quarter" idx="12"/>
          </p:nvPr>
        </p:nvSpPr>
        <p:spPr/>
        <p:txBody>
          <a:bodyPr/>
          <a:lstStyle/>
          <a:p>
            <a:fld id="{EABCD95F-DF4C-4219-B30D-A6C1A5C97BB9}" type="slidenum">
              <a:rPr lang="en-US" smtClean="0"/>
              <a:t>‹#›</a:t>
            </a:fld>
            <a:endParaRPr lang="en-US" dirty="0"/>
          </a:p>
        </p:txBody>
      </p:sp>
    </p:spTree>
    <p:extLst>
      <p:ext uri="{BB962C8B-B14F-4D97-AF65-F5344CB8AC3E}">
        <p14:creationId xmlns:p14="http://schemas.microsoft.com/office/powerpoint/2010/main" val="40950615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E6AD16-D2E9-75CE-6F8E-3F85350F59A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01D3F87-E6BA-C76B-2584-E71F5D441FE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4B8B71E-C49E-74B5-D185-07C5B76E676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18B118A-F017-EA1E-A005-CAEBA86FBD58}"/>
              </a:ext>
            </a:extLst>
          </p:cNvPr>
          <p:cNvSpPr>
            <a:spLocks noGrp="1"/>
          </p:cNvSpPr>
          <p:nvPr>
            <p:ph type="dt" sz="half" idx="10"/>
          </p:nvPr>
        </p:nvSpPr>
        <p:spPr/>
        <p:txBody>
          <a:bodyPr/>
          <a:lstStyle/>
          <a:p>
            <a:fld id="{EDEC6B17-AE40-4546-8517-4D44A3C0D98A}" type="datetimeFigureOut">
              <a:rPr lang="en-US" smtClean="0"/>
              <a:t>5/22/2024</a:t>
            </a:fld>
            <a:endParaRPr lang="en-US" dirty="0"/>
          </a:p>
        </p:txBody>
      </p:sp>
      <p:sp>
        <p:nvSpPr>
          <p:cNvPr id="6" name="Footer Placeholder 5">
            <a:extLst>
              <a:ext uri="{FF2B5EF4-FFF2-40B4-BE49-F238E27FC236}">
                <a16:creationId xmlns:a16="http://schemas.microsoft.com/office/drawing/2014/main" id="{07E551C2-FE7D-975A-CC54-1C4BA6D20B8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8F445DAA-A36C-AA80-61E9-71933076D125}"/>
              </a:ext>
            </a:extLst>
          </p:cNvPr>
          <p:cNvSpPr>
            <a:spLocks noGrp="1"/>
          </p:cNvSpPr>
          <p:nvPr>
            <p:ph type="sldNum" sz="quarter" idx="12"/>
          </p:nvPr>
        </p:nvSpPr>
        <p:spPr/>
        <p:txBody>
          <a:bodyPr/>
          <a:lstStyle/>
          <a:p>
            <a:fld id="{EABCD95F-DF4C-4219-B30D-A6C1A5C97BB9}" type="slidenum">
              <a:rPr lang="en-US" smtClean="0"/>
              <a:t>‹#›</a:t>
            </a:fld>
            <a:endParaRPr lang="en-US" dirty="0"/>
          </a:p>
        </p:txBody>
      </p:sp>
    </p:spTree>
    <p:extLst>
      <p:ext uri="{BB962C8B-B14F-4D97-AF65-F5344CB8AC3E}">
        <p14:creationId xmlns:p14="http://schemas.microsoft.com/office/powerpoint/2010/main" val="7422433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35F453-9E57-39E2-EDE4-443E7D27330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CCB98F7-A0B9-4714-B3A0-84F4D2FDAFA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79687649-EF1F-3606-16E0-490B31F004D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5405A0B-735E-9543-CB5C-E9E0B0CE5A39}"/>
              </a:ext>
            </a:extLst>
          </p:cNvPr>
          <p:cNvSpPr>
            <a:spLocks noGrp="1"/>
          </p:cNvSpPr>
          <p:nvPr>
            <p:ph type="dt" sz="half" idx="10"/>
          </p:nvPr>
        </p:nvSpPr>
        <p:spPr/>
        <p:txBody>
          <a:bodyPr/>
          <a:lstStyle/>
          <a:p>
            <a:fld id="{EDEC6B17-AE40-4546-8517-4D44A3C0D98A}" type="datetimeFigureOut">
              <a:rPr lang="en-US" smtClean="0"/>
              <a:t>5/22/2024</a:t>
            </a:fld>
            <a:endParaRPr lang="en-US" dirty="0"/>
          </a:p>
        </p:txBody>
      </p:sp>
      <p:sp>
        <p:nvSpPr>
          <p:cNvPr id="6" name="Footer Placeholder 5">
            <a:extLst>
              <a:ext uri="{FF2B5EF4-FFF2-40B4-BE49-F238E27FC236}">
                <a16:creationId xmlns:a16="http://schemas.microsoft.com/office/drawing/2014/main" id="{93BF2E9C-68CB-01DD-6D07-7B37C4C92E2B}"/>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4DA94F-C0D2-CB50-5D3F-F0752038F195}"/>
              </a:ext>
            </a:extLst>
          </p:cNvPr>
          <p:cNvSpPr>
            <a:spLocks noGrp="1"/>
          </p:cNvSpPr>
          <p:nvPr>
            <p:ph type="sldNum" sz="quarter" idx="12"/>
          </p:nvPr>
        </p:nvSpPr>
        <p:spPr/>
        <p:txBody>
          <a:bodyPr/>
          <a:lstStyle/>
          <a:p>
            <a:fld id="{EABCD95F-DF4C-4219-B30D-A6C1A5C97BB9}" type="slidenum">
              <a:rPr lang="en-US" smtClean="0"/>
              <a:t>‹#›</a:t>
            </a:fld>
            <a:endParaRPr lang="en-US" dirty="0"/>
          </a:p>
        </p:txBody>
      </p:sp>
    </p:spTree>
    <p:extLst>
      <p:ext uri="{BB962C8B-B14F-4D97-AF65-F5344CB8AC3E}">
        <p14:creationId xmlns:p14="http://schemas.microsoft.com/office/powerpoint/2010/main" val="10019208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97BDC22-47B5-4873-0529-2D6FDCA8BB00}"/>
              </a:ext>
            </a:extLst>
          </p:cNvPr>
          <p:cNvPicPr>
            <a:picLocks noChangeAspect="1"/>
          </p:cNvPicPr>
          <p:nvPr userDrawn="1"/>
        </p:nvPicPr>
        <p:blipFill>
          <a:blip r:embed="rId13">
            <a:alphaModFix amt="1000"/>
            <a:extLst>
              <a:ext uri="{28A0092B-C50C-407E-A947-70E740481C1C}">
                <a14:useLocalDpi xmlns:a14="http://schemas.microsoft.com/office/drawing/2010/main" val="0"/>
              </a:ext>
            </a:extLst>
          </a:blip>
          <a:stretch>
            <a:fillRect/>
          </a:stretch>
        </p:blipFill>
        <p:spPr>
          <a:xfrm>
            <a:off x="1448" y="0"/>
            <a:ext cx="12189103" cy="6858000"/>
          </a:xfrm>
          <a:prstGeom prst="rect">
            <a:avLst/>
          </a:prstGeom>
        </p:spPr>
      </p:pic>
      <p:sp>
        <p:nvSpPr>
          <p:cNvPr id="2" name="Title Placeholder 1">
            <a:extLst>
              <a:ext uri="{FF2B5EF4-FFF2-40B4-BE49-F238E27FC236}">
                <a16:creationId xmlns:a16="http://schemas.microsoft.com/office/drawing/2014/main" id="{75130BD4-7862-43FA-CD63-A8F04748A15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9F16B90-898A-3385-F3D0-BEB6EC90F10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D28DB7E-40BA-BD13-6242-2316B773904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DEC6B17-AE40-4546-8517-4D44A3C0D98A}" type="datetimeFigureOut">
              <a:rPr lang="en-US" smtClean="0"/>
              <a:t>5/22/2024</a:t>
            </a:fld>
            <a:endParaRPr lang="en-US" dirty="0"/>
          </a:p>
        </p:txBody>
      </p:sp>
      <p:sp>
        <p:nvSpPr>
          <p:cNvPr id="5" name="Footer Placeholder 4">
            <a:extLst>
              <a:ext uri="{FF2B5EF4-FFF2-40B4-BE49-F238E27FC236}">
                <a16:creationId xmlns:a16="http://schemas.microsoft.com/office/drawing/2014/main" id="{E9E303F2-3061-0BC6-87CF-91AFBD46D3F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6088E354-AD6E-9AED-9C5A-8D565AA6BE3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ABCD95F-DF4C-4219-B30D-A6C1A5C97BB9}" type="slidenum">
              <a:rPr lang="en-US" smtClean="0"/>
              <a:t>‹#›</a:t>
            </a:fld>
            <a:endParaRPr lang="en-US" dirty="0"/>
          </a:p>
        </p:txBody>
      </p:sp>
      <p:sp>
        <p:nvSpPr>
          <p:cNvPr id="8" name="Rectangle 7">
            <a:extLst>
              <a:ext uri="{FF2B5EF4-FFF2-40B4-BE49-F238E27FC236}">
                <a16:creationId xmlns:a16="http://schemas.microsoft.com/office/drawing/2014/main" id="{E0177AA0-7478-8268-7DA2-0486C0EB96F7}"/>
              </a:ext>
            </a:extLst>
          </p:cNvPr>
          <p:cNvSpPr/>
          <p:nvPr userDrawn="1"/>
        </p:nvSpPr>
        <p:spPr>
          <a:xfrm>
            <a:off x="0" y="0"/>
            <a:ext cx="499621" cy="6858000"/>
          </a:xfrm>
          <a:prstGeom prst="rect">
            <a:avLst/>
          </a:prstGeom>
          <a:solidFill>
            <a:srgbClr val="00B05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5416397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teams.wal-mart.com/sites/ADUtility/Shared%20Documents/Forms/AllItems.aspx?id=%2Fsites%2FADUtility%2FShared%20Documents%2FGeneral%2FAD%20Utility%2Ezip&amp;parent=%2Fsites%2FADUtility%2FShared%20Documents%2FGeneral" TargetMode="Externa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95A083-5751-A6F8-6C2F-5220FC0FAA9C}"/>
              </a:ext>
            </a:extLst>
          </p:cNvPr>
          <p:cNvSpPr>
            <a:spLocks noGrp="1"/>
          </p:cNvSpPr>
          <p:nvPr>
            <p:ph type="ctrTitle"/>
          </p:nvPr>
        </p:nvSpPr>
        <p:spPr>
          <a:xfrm>
            <a:off x="685800" y="2298253"/>
            <a:ext cx="9334500" cy="1130747"/>
          </a:xfrm>
        </p:spPr>
        <p:txBody>
          <a:bodyPr>
            <a:normAutofit/>
          </a:bodyPr>
          <a:lstStyle/>
          <a:p>
            <a:pPr algn="l"/>
            <a:r>
              <a:rPr lang="en-US" sz="7200" dirty="0">
                <a:latin typeface="Franklin Gothic Medium" panose="020B0603020102020204" pitchFamily="34" charset="0"/>
              </a:rPr>
              <a:t>AD Utility</a:t>
            </a:r>
            <a:endParaRPr lang="en-US" sz="11500" dirty="0">
              <a:latin typeface="Franklin Gothic Medium" panose="020B0603020102020204" pitchFamily="34" charset="0"/>
            </a:endParaRPr>
          </a:p>
        </p:txBody>
      </p:sp>
      <p:sp>
        <p:nvSpPr>
          <p:cNvPr id="8" name="Subtitle 2">
            <a:extLst>
              <a:ext uri="{FF2B5EF4-FFF2-40B4-BE49-F238E27FC236}">
                <a16:creationId xmlns:a16="http://schemas.microsoft.com/office/drawing/2014/main" id="{1FB3EF24-73D7-855C-DB09-93270E41CF1E}"/>
              </a:ext>
            </a:extLst>
          </p:cNvPr>
          <p:cNvSpPr txBox="1">
            <a:spLocks/>
          </p:cNvSpPr>
          <p:nvPr/>
        </p:nvSpPr>
        <p:spPr>
          <a:xfrm>
            <a:off x="685800" y="3466730"/>
            <a:ext cx="10059807" cy="1746475"/>
          </a:xfrm>
          <a:prstGeom prst="rect">
            <a:avLst/>
          </a:prstGeom>
          <a:noFill/>
        </p:spPr>
        <p:txBody>
          <a:bodyPr vert="horz" lIns="91440" tIns="45720" rIns="91440" bIns="4572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lnSpc>
                <a:spcPct val="150000"/>
              </a:lnSpc>
            </a:pPr>
            <a:r>
              <a:rPr lang="en-US" dirty="0">
                <a:latin typeface="Franklin Gothic Medium" panose="020B0603020102020204" pitchFamily="34" charset="0"/>
              </a:rPr>
              <a:t>This script is a key tool in our utility suite, designed to streamline querying of multiple accounts within an Active Directory group, thereby fostering enhanced operational efficiency and accuracy.</a:t>
            </a:r>
          </a:p>
        </p:txBody>
      </p:sp>
    </p:spTree>
    <p:extLst>
      <p:ext uri="{BB962C8B-B14F-4D97-AF65-F5344CB8AC3E}">
        <p14:creationId xmlns:p14="http://schemas.microsoft.com/office/powerpoint/2010/main" val="40092881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8AD976B-111B-F25C-C39C-5FBB649FD009}"/>
              </a:ext>
            </a:extLst>
          </p:cNvPr>
          <p:cNvPicPr>
            <a:picLocks noChangeAspect="1"/>
          </p:cNvPicPr>
          <p:nvPr/>
        </p:nvPicPr>
        <p:blipFill rotWithShape="1">
          <a:blip r:embed="rId2"/>
          <a:srcRect r="25494" b="61876"/>
          <a:stretch/>
        </p:blipFill>
        <p:spPr>
          <a:xfrm>
            <a:off x="680952" y="2949040"/>
            <a:ext cx="10901448" cy="3268471"/>
          </a:xfrm>
          <a:prstGeom prst="rect">
            <a:avLst/>
          </a:prstGeom>
        </p:spPr>
      </p:pic>
      <p:sp>
        <p:nvSpPr>
          <p:cNvPr id="10" name="Subtitle 2">
            <a:extLst>
              <a:ext uri="{FF2B5EF4-FFF2-40B4-BE49-F238E27FC236}">
                <a16:creationId xmlns:a16="http://schemas.microsoft.com/office/drawing/2014/main" id="{55DCD4AE-C330-DBBC-7AE8-D089D9CBF072}"/>
              </a:ext>
            </a:extLst>
          </p:cNvPr>
          <p:cNvSpPr txBox="1">
            <a:spLocks/>
          </p:cNvSpPr>
          <p:nvPr/>
        </p:nvSpPr>
        <p:spPr>
          <a:xfrm>
            <a:off x="685800" y="266700"/>
            <a:ext cx="8995226" cy="601255"/>
          </a:xfrm>
          <a:prstGeom prst="rect">
            <a:avLst/>
          </a:prstGeom>
          <a:noFill/>
        </p:spPr>
        <p:txBody>
          <a:bodyPr vert="horz" lIns="91440" tIns="45720" rIns="91440" bIns="4572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800" b="1" dirty="0"/>
              <a:t>Execution</a:t>
            </a:r>
          </a:p>
        </p:txBody>
      </p:sp>
      <p:sp>
        <p:nvSpPr>
          <p:cNvPr id="3" name="TextBox 2">
            <a:extLst>
              <a:ext uri="{FF2B5EF4-FFF2-40B4-BE49-F238E27FC236}">
                <a16:creationId xmlns:a16="http://schemas.microsoft.com/office/drawing/2014/main" id="{FF78FFEA-12DC-1E05-C13A-F3268B61EEFF}"/>
              </a:ext>
            </a:extLst>
          </p:cNvPr>
          <p:cNvSpPr txBox="1"/>
          <p:nvPr/>
        </p:nvSpPr>
        <p:spPr>
          <a:xfrm>
            <a:off x="685800" y="895132"/>
            <a:ext cx="10901448" cy="1772088"/>
          </a:xfrm>
          <a:prstGeom prst="rect">
            <a:avLst/>
          </a:prstGeom>
          <a:noFill/>
        </p:spPr>
        <p:txBody>
          <a:bodyPr wrap="square">
            <a:spAutoFit/>
          </a:bodyPr>
          <a:lstStyle/>
          <a:p>
            <a:pPr marL="0" indent="0">
              <a:buNone/>
            </a:pPr>
            <a:r>
              <a:rPr lang="en-US" sz="1600" dirty="0">
                <a:ea typeface="Microsoft GothicNeo" panose="020B0503020000020004" pitchFamily="34" charset="-127"/>
                <a:cs typeface="Microsoft GothicNeo" panose="020B0503020000020004" pitchFamily="34" charset="-127"/>
              </a:rPr>
              <a:t>9. In the Terminal window, type and run the command</a:t>
            </a:r>
          </a:p>
          <a:p>
            <a:pPr marL="0" indent="0">
              <a:buNone/>
            </a:pPr>
            <a:endParaRPr lang="en-US" sz="1600" dirty="0">
              <a:ea typeface="Microsoft GothicNeo" panose="020B0503020000020004" pitchFamily="34" charset="-127"/>
              <a:cs typeface="Microsoft GothicNeo" panose="020B0503020000020004" pitchFamily="34" charset="-127"/>
            </a:endParaRPr>
          </a:p>
          <a:p>
            <a:pPr marL="0" indent="0">
              <a:buNone/>
            </a:pPr>
            <a:r>
              <a:rPr lang="en-US" sz="1600" b="1" dirty="0">
                <a:ea typeface="ADLaM Display" panose="020B0604020202020204" pitchFamily="2" charset="0"/>
                <a:cs typeface="ADLaM Display" panose="020B0604020202020204" pitchFamily="2" charset="0"/>
              </a:rPr>
              <a:t>&gt; cscript ‘.\AD Utility.vbs’</a:t>
            </a:r>
          </a:p>
          <a:p>
            <a:pPr marL="0" indent="0">
              <a:buNone/>
            </a:pPr>
            <a:endParaRPr lang="en-US" sz="1600" dirty="0">
              <a:ea typeface="Microsoft GothicNeo" panose="020B0503020000020004" pitchFamily="34" charset="-127"/>
              <a:cs typeface="Microsoft GothicNeo" panose="020B0503020000020004" pitchFamily="34" charset="-127"/>
            </a:endParaRPr>
          </a:p>
          <a:p>
            <a:pPr marL="0" indent="0">
              <a:lnSpc>
                <a:spcPct val="150000"/>
              </a:lnSpc>
              <a:buNone/>
            </a:pPr>
            <a:r>
              <a:rPr lang="en-US" sz="1600" dirty="0">
                <a:ea typeface="Microsoft GothicNeo" panose="020B0503020000020004" pitchFamily="34" charset="-127"/>
                <a:cs typeface="Microsoft GothicNeo" panose="020B0503020000020004" pitchFamily="34" charset="-127"/>
              </a:rPr>
              <a:t>This command tells the script to use the accounts you entered in the ‘AD input.xlsx' file to perform the query and produce the result.</a:t>
            </a:r>
          </a:p>
        </p:txBody>
      </p:sp>
      <p:sp>
        <p:nvSpPr>
          <p:cNvPr id="11" name="Rectangle 10">
            <a:extLst>
              <a:ext uri="{FF2B5EF4-FFF2-40B4-BE49-F238E27FC236}">
                <a16:creationId xmlns:a16="http://schemas.microsoft.com/office/drawing/2014/main" id="{05035B86-C4A9-B011-4887-719AD96C48F9}"/>
              </a:ext>
            </a:extLst>
          </p:cNvPr>
          <p:cNvSpPr/>
          <p:nvPr/>
        </p:nvSpPr>
        <p:spPr>
          <a:xfrm>
            <a:off x="2297156" y="4207004"/>
            <a:ext cx="2839957" cy="306821"/>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dirty="0"/>
          </a:p>
        </p:txBody>
      </p:sp>
    </p:spTree>
    <p:extLst>
      <p:ext uri="{BB962C8B-B14F-4D97-AF65-F5344CB8AC3E}">
        <p14:creationId xmlns:p14="http://schemas.microsoft.com/office/powerpoint/2010/main" val="34272814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Subtitle 2">
            <a:extLst>
              <a:ext uri="{FF2B5EF4-FFF2-40B4-BE49-F238E27FC236}">
                <a16:creationId xmlns:a16="http://schemas.microsoft.com/office/drawing/2014/main" id="{55DCD4AE-C330-DBBC-7AE8-D089D9CBF072}"/>
              </a:ext>
            </a:extLst>
          </p:cNvPr>
          <p:cNvSpPr txBox="1">
            <a:spLocks/>
          </p:cNvSpPr>
          <p:nvPr/>
        </p:nvSpPr>
        <p:spPr>
          <a:xfrm>
            <a:off x="685800" y="266700"/>
            <a:ext cx="8995226" cy="601255"/>
          </a:xfrm>
          <a:prstGeom prst="rect">
            <a:avLst/>
          </a:prstGeom>
          <a:noFill/>
        </p:spPr>
        <p:txBody>
          <a:bodyPr vert="horz" lIns="91440" tIns="45720" rIns="91440" bIns="4572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800" b="1" dirty="0"/>
              <a:t>Output</a:t>
            </a:r>
          </a:p>
        </p:txBody>
      </p:sp>
      <p:sp>
        <p:nvSpPr>
          <p:cNvPr id="3" name="TextBox 2">
            <a:extLst>
              <a:ext uri="{FF2B5EF4-FFF2-40B4-BE49-F238E27FC236}">
                <a16:creationId xmlns:a16="http://schemas.microsoft.com/office/drawing/2014/main" id="{FF78FFEA-12DC-1E05-C13A-F3268B61EEFF}"/>
              </a:ext>
            </a:extLst>
          </p:cNvPr>
          <p:cNvSpPr txBox="1"/>
          <p:nvPr/>
        </p:nvSpPr>
        <p:spPr>
          <a:xfrm>
            <a:off x="685800" y="895132"/>
            <a:ext cx="10901448" cy="4855432"/>
          </a:xfrm>
          <a:prstGeom prst="rect">
            <a:avLst/>
          </a:prstGeom>
          <a:noFill/>
        </p:spPr>
        <p:txBody>
          <a:bodyPr wrap="square">
            <a:spAutoFit/>
          </a:bodyPr>
          <a:lstStyle/>
          <a:p>
            <a:pPr marL="0" indent="0">
              <a:lnSpc>
                <a:spcPct val="150000"/>
              </a:lnSpc>
              <a:buNone/>
            </a:pPr>
            <a:r>
              <a:rPr lang="en-US" sz="1600" dirty="0">
                <a:ea typeface="Microsoft GothicNeo" panose="020B0503020000020004" pitchFamily="34" charset="-127"/>
                <a:cs typeface="Microsoft GothicNeo" panose="020B0503020000020004" pitchFamily="34" charset="-127"/>
              </a:rPr>
              <a:t>10. Upon successful execution, the script delivers query results, clarifying whether the accounts listed in ‘User List’ tab of ‘AD Inputs.xlsx' are part of the specified Active Directory (AD) group or not. </a:t>
            </a:r>
          </a:p>
          <a:p>
            <a:pPr marL="0" indent="0">
              <a:lnSpc>
                <a:spcPct val="150000"/>
              </a:lnSpc>
              <a:buNone/>
            </a:pPr>
            <a:r>
              <a:rPr lang="en-US" sz="1600" dirty="0">
                <a:ea typeface="Microsoft GothicNeo" panose="020B0503020000020004" pitchFamily="34" charset="-127"/>
                <a:cs typeface="Microsoft GothicNeo" panose="020B0503020000020004" pitchFamily="34" charset="-127"/>
              </a:rPr>
              <a:t>11.You can confirm that the query is executed successfully by the statement ‘Command Executed Successfully on:’ with current date and timestamp.</a:t>
            </a:r>
          </a:p>
          <a:p>
            <a:pPr marL="0" indent="0">
              <a:lnSpc>
                <a:spcPct val="150000"/>
              </a:lnSpc>
              <a:buNone/>
            </a:pPr>
            <a:r>
              <a:rPr lang="en-US" sz="1600" dirty="0">
                <a:ea typeface="Microsoft GothicNeo" panose="020B0503020000020004" pitchFamily="34" charset="-127"/>
                <a:cs typeface="Microsoft GothicNeo" panose="020B0503020000020004" pitchFamily="34" charset="-127"/>
              </a:rPr>
              <a:t>12. The Query also displays:</a:t>
            </a:r>
          </a:p>
          <a:p>
            <a:pPr marL="0" indent="0">
              <a:lnSpc>
                <a:spcPct val="150000"/>
              </a:lnSpc>
              <a:buNone/>
            </a:pPr>
            <a:r>
              <a:rPr lang="en-US" sz="1600" dirty="0">
                <a:ea typeface="Microsoft GothicNeo" panose="020B0503020000020004" pitchFamily="34" charset="-127"/>
                <a:cs typeface="Microsoft GothicNeo" panose="020B0503020000020004" pitchFamily="34" charset="-127"/>
              </a:rPr>
              <a:t>	Domain Name and AD groups the query is executed upon,</a:t>
            </a:r>
          </a:p>
          <a:p>
            <a:pPr marL="0" indent="0">
              <a:lnSpc>
                <a:spcPct val="150000"/>
              </a:lnSpc>
              <a:buNone/>
            </a:pPr>
            <a:r>
              <a:rPr lang="en-US" sz="1600" dirty="0">
                <a:ea typeface="Microsoft GothicNeo" panose="020B0503020000020004" pitchFamily="34" charset="-127"/>
                <a:cs typeface="Microsoft GothicNeo" panose="020B0503020000020004" pitchFamily="34" charset="-127"/>
              </a:rPr>
              <a:t>	Number of input accounts,</a:t>
            </a:r>
          </a:p>
          <a:p>
            <a:pPr marL="0" indent="0">
              <a:lnSpc>
                <a:spcPct val="150000"/>
              </a:lnSpc>
              <a:buNone/>
            </a:pPr>
            <a:r>
              <a:rPr lang="en-US" sz="1600" dirty="0">
                <a:ea typeface="Microsoft GothicNeo" panose="020B0503020000020004" pitchFamily="34" charset="-127"/>
                <a:cs typeface="Microsoft GothicNeo" panose="020B0503020000020004" pitchFamily="34" charset="-127"/>
              </a:rPr>
              <a:t>	List and Number of accounts </a:t>
            </a:r>
            <a:r>
              <a:rPr lang="en-US" sz="1600" b="1" dirty="0">
                <a:ea typeface="Microsoft GothicNeo" panose="020B0503020000020004" pitchFamily="34" charset="-127"/>
                <a:cs typeface="Microsoft GothicNeo" panose="020B0503020000020004" pitchFamily="34" charset="-127"/>
              </a:rPr>
              <a:t>belong</a:t>
            </a:r>
            <a:r>
              <a:rPr lang="en-US" sz="1600" dirty="0">
                <a:ea typeface="Microsoft GothicNeo" panose="020B0503020000020004" pitchFamily="34" charset="-127"/>
                <a:cs typeface="Microsoft GothicNeo" panose="020B0503020000020004" pitchFamily="34" charset="-127"/>
              </a:rPr>
              <a:t> to the AD group,</a:t>
            </a:r>
          </a:p>
          <a:p>
            <a:pPr marL="0" indent="0">
              <a:lnSpc>
                <a:spcPct val="150000"/>
              </a:lnSpc>
              <a:buNone/>
            </a:pPr>
            <a:r>
              <a:rPr lang="en-US" sz="1600" dirty="0">
                <a:ea typeface="Microsoft GothicNeo" panose="020B0503020000020004" pitchFamily="34" charset="-127"/>
                <a:cs typeface="Microsoft GothicNeo" panose="020B0503020000020004" pitchFamily="34" charset="-127"/>
              </a:rPr>
              <a:t>	List and Number of accounts that </a:t>
            </a:r>
            <a:r>
              <a:rPr lang="en-US" sz="1600" b="1" dirty="0">
                <a:ea typeface="Microsoft GothicNeo" panose="020B0503020000020004" pitchFamily="34" charset="-127"/>
                <a:cs typeface="Microsoft GothicNeo" panose="020B0503020000020004" pitchFamily="34" charset="-127"/>
              </a:rPr>
              <a:t>does not belong </a:t>
            </a:r>
            <a:r>
              <a:rPr lang="en-US" sz="1600" dirty="0">
                <a:ea typeface="Microsoft GothicNeo" panose="020B0503020000020004" pitchFamily="34" charset="-127"/>
                <a:cs typeface="Microsoft GothicNeo" panose="020B0503020000020004" pitchFamily="34" charset="-127"/>
              </a:rPr>
              <a:t>to the AD group,</a:t>
            </a:r>
          </a:p>
          <a:p>
            <a:pPr marL="0" indent="0">
              <a:lnSpc>
                <a:spcPct val="150000"/>
              </a:lnSpc>
              <a:buNone/>
            </a:pPr>
            <a:r>
              <a:rPr lang="en-US" sz="1600" dirty="0">
                <a:ea typeface="Microsoft GothicNeo" panose="020B0503020000020004" pitchFamily="34" charset="-127"/>
                <a:cs typeface="Microsoft GothicNeo" panose="020B0503020000020004" pitchFamily="34" charset="-127"/>
              </a:rPr>
              <a:t>	Date at which the query is executed.</a:t>
            </a:r>
          </a:p>
          <a:p>
            <a:pPr marL="0" indent="0">
              <a:lnSpc>
                <a:spcPct val="150000"/>
              </a:lnSpc>
              <a:buNone/>
            </a:pPr>
            <a:r>
              <a:rPr lang="en-US" sz="1600" dirty="0">
                <a:ea typeface="Microsoft GothicNeo" panose="020B0503020000020004" pitchFamily="34" charset="-127"/>
                <a:cs typeface="Microsoft GothicNeo" panose="020B0503020000020004" pitchFamily="34" charset="-127"/>
              </a:rPr>
              <a:t>13. This process automates the querying of multiple accounts in an AD group, eliminating the need for manual lookup saving a significant amount of time.</a:t>
            </a:r>
          </a:p>
          <a:p>
            <a:pPr marL="0" indent="0">
              <a:lnSpc>
                <a:spcPct val="150000"/>
              </a:lnSpc>
              <a:buNone/>
            </a:pPr>
            <a:r>
              <a:rPr lang="en-US" sz="1600" dirty="0">
                <a:ea typeface="Microsoft GothicNeo" panose="020B0503020000020004" pitchFamily="34" charset="-127"/>
                <a:cs typeface="Microsoft GothicNeo" panose="020B0503020000020004" pitchFamily="34" charset="-127"/>
              </a:rPr>
              <a:t>14. Refer to next page for the executed output of the query.</a:t>
            </a:r>
          </a:p>
        </p:txBody>
      </p:sp>
    </p:spTree>
    <p:extLst>
      <p:ext uri="{BB962C8B-B14F-4D97-AF65-F5344CB8AC3E}">
        <p14:creationId xmlns:p14="http://schemas.microsoft.com/office/powerpoint/2010/main" val="8444058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12F8B38D-7405-3E57-C6FC-F467A2B86C30}"/>
              </a:ext>
            </a:extLst>
          </p:cNvPr>
          <p:cNvPicPr>
            <a:picLocks noChangeAspect="1"/>
          </p:cNvPicPr>
          <p:nvPr/>
        </p:nvPicPr>
        <p:blipFill rotWithShape="1">
          <a:blip r:embed="rId2"/>
          <a:srcRect b="6470"/>
          <a:stretch/>
        </p:blipFill>
        <p:spPr>
          <a:xfrm>
            <a:off x="703729" y="867955"/>
            <a:ext cx="10878671" cy="5723345"/>
          </a:xfrm>
          <a:prstGeom prst="rect">
            <a:avLst/>
          </a:prstGeom>
        </p:spPr>
      </p:pic>
      <p:sp>
        <p:nvSpPr>
          <p:cNvPr id="10" name="Subtitle 2">
            <a:extLst>
              <a:ext uri="{FF2B5EF4-FFF2-40B4-BE49-F238E27FC236}">
                <a16:creationId xmlns:a16="http://schemas.microsoft.com/office/drawing/2014/main" id="{55DCD4AE-C330-DBBC-7AE8-D089D9CBF072}"/>
              </a:ext>
            </a:extLst>
          </p:cNvPr>
          <p:cNvSpPr txBox="1">
            <a:spLocks/>
          </p:cNvSpPr>
          <p:nvPr/>
        </p:nvSpPr>
        <p:spPr>
          <a:xfrm>
            <a:off x="685800" y="266700"/>
            <a:ext cx="8995226" cy="601255"/>
          </a:xfrm>
          <a:prstGeom prst="rect">
            <a:avLst/>
          </a:prstGeom>
          <a:noFill/>
        </p:spPr>
        <p:txBody>
          <a:bodyPr vert="horz" lIns="91440" tIns="45720" rIns="91440" bIns="4572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800" b="1" dirty="0"/>
              <a:t>Output</a:t>
            </a:r>
          </a:p>
        </p:txBody>
      </p:sp>
      <p:sp>
        <p:nvSpPr>
          <p:cNvPr id="6" name="Rectangle 5">
            <a:extLst>
              <a:ext uri="{FF2B5EF4-FFF2-40B4-BE49-F238E27FC236}">
                <a16:creationId xmlns:a16="http://schemas.microsoft.com/office/drawing/2014/main" id="{807CB1B5-A6A1-D1E9-EA6D-9F576A05B932}"/>
              </a:ext>
            </a:extLst>
          </p:cNvPr>
          <p:cNvSpPr/>
          <p:nvPr/>
        </p:nvSpPr>
        <p:spPr>
          <a:xfrm>
            <a:off x="703729" y="2024409"/>
            <a:ext cx="6728011" cy="440222"/>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 name="Rectangle 7">
            <a:extLst>
              <a:ext uri="{FF2B5EF4-FFF2-40B4-BE49-F238E27FC236}">
                <a16:creationId xmlns:a16="http://schemas.microsoft.com/office/drawing/2014/main" id="{9AD7859C-1056-255D-A917-0787296EBE8F}"/>
              </a:ext>
            </a:extLst>
          </p:cNvPr>
          <p:cNvSpPr/>
          <p:nvPr/>
        </p:nvSpPr>
        <p:spPr>
          <a:xfrm>
            <a:off x="703729" y="2554941"/>
            <a:ext cx="2111189" cy="1228170"/>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 name="Rectangle 8">
            <a:extLst>
              <a:ext uri="{FF2B5EF4-FFF2-40B4-BE49-F238E27FC236}">
                <a16:creationId xmlns:a16="http://schemas.microsoft.com/office/drawing/2014/main" id="{5A1F38C2-BC49-AB13-286F-AB664AFB27F2}"/>
              </a:ext>
            </a:extLst>
          </p:cNvPr>
          <p:cNvSpPr/>
          <p:nvPr/>
        </p:nvSpPr>
        <p:spPr>
          <a:xfrm>
            <a:off x="690581" y="3819585"/>
            <a:ext cx="8345843" cy="241427"/>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3" name="Rectangle 12">
            <a:extLst>
              <a:ext uri="{FF2B5EF4-FFF2-40B4-BE49-F238E27FC236}">
                <a16:creationId xmlns:a16="http://schemas.microsoft.com/office/drawing/2014/main" id="{F60D8AC9-0020-68B8-CA79-8DB92AA465BD}"/>
              </a:ext>
            </a:extLst>
          </p:cNvPr>
          <p:cNvSpPr/>
          <p:nvPr/>
        </p:nvSpPr>
        <p:spPr>
          <a:xfrm>
            <a:off x="703729" y="4127700"/>
            <a:ext cx="6728011" cy="440222"/>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4" name="Rectangle 13">
            <a:extLst>
              <a:ext uri="{FF2B5EF4-FFF2-40B4-BE49-F238E27FC236}">
                <a16:creationId xmlns:a16="http://schemas.microsoft.com/office/drawing/2014/main" id="{F2AFEE39-D912-FBDF-34A6-771022F558CF}"/>
              </a:ext>
            </a:extLst>
          </p:cNvPr>
          <p:cNvSpPr/>
          <p:nvPr/>
        </p:nvSpPr>
        <p:spPr>
          <a:xfrm>
            <a:off x="703729" y="4635372"/>
            <a:ext cx="2111189" cy="1228170"/>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5" name="Rectangle 14">
            <a:extLst>
              <a:ext uri="{FF2B5EF4-FFF2-40B4-BE49-F238E27FC236}">
                <a16:creationId xmlns:a16="http://schemas.microsoft.com/office/drawing/2014/main" id="{B8E02C15-73CB-C724-F7F6-F6093AFA04B1}"/>
              </a:ext>
            </a:extLst>
          </p:cNvPr>
          <p:cNvSpPr/>
          <p:nvPr/>
        </p:nvSpPr>
        <p:spPr>
          <a:xfrm>
            <a:off x="690581" y="5900016"/>
            <a:ext cx="8345843" cy="342288"/>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6" name="Rectangle 15">
            <a:extLst>
              <a:ext uri="{FF2B5EF4-FFF2-40B4-BE49-F238E27FC236}">
                <a16:creationId xmlns:a16="http://schemas.microsoft.com/office/drawing/2014/main" id="{65945D1C-A422-AC0A-5555-133FCF8A13B2}"/>
              </a:ext>
            </a:extLst>
          </p:cNvPr>
          <p:cNvSpPr/>
          <p:nvPr/>
        </p:nvSpPr>
        <p:spPr>
          <a:xfrm>
            <a:off x="1912620" y="1501141"/>
            <a:ext cx="1897380" cy="213360"/>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dirty="0"/>
          </a:p>
        </p:txBody>
      </p:sp>
    </p:spTree>
    <p:extLst>
      <p:ext uri="{BB962C8B-B14F-4D97-AF65-F5344CB8AC3E}">
        <p14:creationId xmlns:p14="http://schemas.microsoft.com/office/powerpoint/2010/main" val="26292455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2">
            <a:extLst>
              <a:ext uri="{FF2B5EF4-FFF2-40B4-BE49-F238E27FC236}">
                <a16:creationId xmlns:a16="http://schemas.microsoft.com/office/drawing/2014/main" id="{D1875792-3CCE-5F7A-FDAA-8984935230F6}"/>
              </a:ext>
            </a:extLst>
          </p:cNvPr>
          <p:cNvSpPr txBox="1">
            <a:spLocks/>
          </p:cNvSpPr>
          <p:nvPr/>
        </p:nvSpPr>
        <p:spPr>
          <a:xfrm>
            <a:off x="685800" y="266700"/>
            <a:ext cx="8938260" cy="601255"/>
          </a:xfrm>
          <a:prstGeom prst="rect">
            <a:avLst/>
          </a:prstGeom>
          <a:noFill/>
        </p:spPr>
        <p:txBody>
          <a:bodyPr vert="horz" lIns="91440" tIns="45720" rIns="91440" bIns="4572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800" b="1" dirty="0"/>
              <a:t>Preparation</a:t>
            </a:r>
          </a:p>
        </p:txBody>
      </p:sp>
      <p:sp>
        <p:nvSpPr>
          <p:cNvPr id="3" name="TextBox 2">
            <a:extLst>
              <a:ext uri="{FF2B5EF4-FFF2-40B4-BE49-F238E27FC236}">
                <a16:creationId xmlns:a16="http://schemas.microsoft.com/office/drawing/2014/main" id="{B2EA226C-39D8-D0DF-FBCA-1C27E666A7AA}"/>
              </a:ext>
            </a:extLst>
          </p:cNvPr>
          <p:cNvSpPr txBox="1"/>
          <p:nvPr/>
        </p:nvSpPr>
        <p:spPr>
          <a:xfrm>
            <a:off x="685800" y="883557"/>
            <a:ext cx="4870048" cy="423449"/>
          </a:xfrm>
          <a:prstGeom prst="rect">
            <a:avLst/>
          </a:prstGeom>
          <a:noFill/>
          <a:ln>
            <a:noFill/>
          </a:ln>
        </p:spPr>
        <p:txBody>
          <a:bodyPr wrap="square">
            <a:spAutoFit/>
          </a:bodyPr>
          <a:lstStyle/>
          <a:p>
            <a:pPr marL="0" indent="0">
              <a:lnSpc>
                <a:spcPct val="150000"/>
              </a:lnSpc>
              <a:buNone/>
            </a:pPr>
            <a:r>
              <a:rPr lang="en-US" sz="1600" dirty="0">
                <a:ea typeface="Microsoft GothicNeo" panose="020B0503020000020004" pitchFamily="34" charset="-127"/>
                <a:cs typeface="Microsoft GothicNeo" panose="020B0503020000020004" pitchFamily="34" charset="-127"/>
              </a:rPr>
              <a:t>1. Start by downloading the AD utility file from the link</a:t>
            </a:r>
            <a:endParaRPr lang="en-US" sz="1600" dirty="0">
              <a:solidFill>
                <a:srgbClr val="0F172A"/>
              </a:solidFill>
              <a:ea typeface="Microsoft GothicNeo" panose="020B0503020000020004" pitchFamily="34" charset="-127"/>
              <a:cs typeface="Microsoft GothicNeo" panose="020B0503020000020004" pitchFamily="34" charset="-127"/>
            </a:endParaRPr>
          </a:p>
        </p:txBody>
      </p:sp>
      <p:sp>
        <p:nvSpPr>
          <p:cNvPr id="8" name="Rectangle 7">
            <a:extLst>
              <a:ext uri="{FF2B5EF4-FFF2-40B4-BE49-F238E27FC236}">
                <a16:creationId xmlns:a16="http://schemas.microsoft.com/office/drawing/2014/main" id="{BCE0D2BF-24B3-A48B-8073-CDD3F379BBC2}"/>
              </a:ext>
            </a:extLst>
          </p:cNvPr>
          <p:cNvSpPr/>
          <p:nvPr/>
        </p:nvSpPr>
        <p:spPr>
          <a:xfrm>
            <a:off x="9393517" y="875871"/>
            <a:ext cx="2371613" cy="438820"/>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dirty="0">
                <a:solidFill>
                  <a:sysClr val="windowText" lastClr="000000"/>
                </a:solidFill>
                <a:hlinkClick r:id="rId2"/>
              </a:rPr>
              <a:t>Download AD Utility </a:t>
            </a:r>
            <a:endParaRPr lang="en-US" dirty="0">
              <a:solidFill>
                <a:sysClr val="windowText" lastClr="000000"/>
              </a:solidFill>
            </a:endParaRPr>
          </a:p>
        </p:txBody>
      </p:sp>
      <p:cxnSp>
        <p:nvCxnSpPr>
          <p:cNvPr id="6" name="Straight Arrow Connector 5">
            <a:extLst>
              <a:ext uri="{FF2B5EF4-FFF2-40B4-BE49-F238E27FC236}">
                <a16:creationId xmlns:a16="http://schemas.microsoft.com/office/drawing/2014/main" id="{084AC1B8-5487-F0CE-9C02-46D7E91BA794}"/>
              </a:ext>
            </a:extLst>
          </p:cNvPr>
          <p:cNvCxnSpPr>
            <a:cxnSpLocks/>
            <a:stCxn id="3" idx="3"/>
            <a:endCxn id="8" idx="1"/>
          </p:cNvCxnSpPr>
          <p:nvPr/>
        </p:nvCxnSpPr>
        <p:spPr>
          <a:xfrm flipV="1">
            <a:off x="5555848" y="1095281"/>
            <a:ext cx="3837669" cy="1"/>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EA6BDB75-4BD1-A3E3-8D49-6CE335B5EF2D}"/>
              </a:ext>
            </a:extLst>
          </p:cNvPr>
          <p:cNvPicPr>
            <a:picLocks noChangeAspect="1"/>
          </p:cNvPicPr>
          <p:nvPr/>
        </p:nvPicPr>
        <p:blipFill rotWithShape="1">
          <a:blip r:embed="rId3"/>
          <a:srcRect b="39021"/>
          <a:stretch/>
        </p:blipFill>
        <p:spPr>
          <a:xfrm>
            <a:off x="685800" y="1714500"/>
            <a:ext cx="10896600" cy="3737547"/>
          </a:xfrm>
          <a:prstGeom prst="rect">
            <a:avLst/>
          </a:prstGeom>
          <a:ln w="12700">
            <a:solidFill>
              <a:schemeClr val="tx1"/>
            </a:solidFill>
          </a:ln>
        </p:spPr>
      </p:pic>
      <p:sp>
        <p:nvSpPr>
          <p:cNvPr id="11" name="Rectangle 10">
            <a:extLst>
              <a:ext uri="{FF2B5EF4-FFF2-40B4-BE49-F238E27FC236}">
                <a16:creationId xmlns:a16="http://schemas.microsoft.com/office/drawing/2014/main" id="{BDD459A7-32FF-3260-D63A-268F2A686D9A}"/>
              </a:ext>
            </a:extLst>
          </p:cNvPr>
          <p:cNvSpPr/>
          <p:nvPr/>
        </p:nvSpPr>
        <p:spPr>
          <a:xfrm>
            <a:off x="2392082" y="4714097"/>
            <a:ext cx="2556436" cy="306138"/>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endParaRPr lang="en-US" dirty="0">
              <a:solidFill>
                <a:sysClr val="windowText" lastClr="000000"/>
              </a:solidFill>
            </a:endParaRPr>
          </a:p>
        </p:txBody>
      </p:sp>
    </p:spTree>
    <p:extLst>
      <p:ext uri="{BB962C8B-B14F-4D97-AF65-F5344CB8AC3E}">
        <p14:creationId xmlns:p14="http://schemas.microsoft.com/office/powerpoint/2010/main" val="3575223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2">
            <a:extLst>
              <a:ext uri="{FF2B5EF4-FFF2-40B4-BE49-F238E27FC236}">
                <a16:creationId xmlns:a16="http://schemas.microsoft.com/office/drawing/2014/main" id="{D1875792-3CCE-5F7A-FDAA-8984935230F6}"/>
              </a:ext>
            </a:extLst>
          </p:cNvPr>
          <p:cNvSpPr txBox="1">
            <a:spLocks/>
          </p:cNvSpPr>
          <p:nvPr/>
        </p:nvSpPr>
        <p:spPr>
          <a:xfrm>
            <a:off x="685800" y="266700"/>
            <a:ext cx="8938260" cy="601255"/>
          </a:xfrm>
          <a:prstGeom prst="rect">
            <a:avLst/>
          </a:prstGeom>
          <a:noFill/>
        </p:spPr>
        <p:txBody>
          <a:bodyPr vert="horz" lIns="91440" tIns="45720" rIns="91440" bIns="4572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800" b="1" dirty="0"/>
              <a:t>Preparation</a:t>
            </a:r>
          </a:p>
        </p:txBody>
      </p:sp>
      <p:sp>
        <p:nvSpPr>
          <p:cNvPr id="3" name="TextBox 2">
            <a:extLst>
              <a:ext uri="{FF2B5EF4-FFF2-40B4-BE49-F238E27FC236}">
                <a16:creationId xmlns:a16="http://schemas.microsoft.com/office/drawing/2014/main" id="{B2EA226C-39D8-D0DF-FBCA-1C27E666A7AA}"/>
              </a:ext>
            </a:extLst>
          </p:cNvPr>
          <p:cNvSpPr txBox="1"/>
          <p:nvPr/>
        </p:nvSpPr>
        <p:spPr>
          <a:xfrm>
            <a:off x="685800" y="895132"/>
            <a:ext cx="10896600" cy="423449"/>
          </a:xfrm>
          <a:prstGeom prst="rect">
            <a:avLst/>
          </a:prstGeom>
          <a:noFill/>
          <a:ln>
            <a:noFill/>
          </a:ln>
        </p:spPr>
        <p:txBody>
          <a:bodyPr wrap="square">
            <a:spAutoFit/>
          </a:bodyPr>
          <a:lstStyle/>
          <a:p>
            <a:pPr marL="0" indent="0">
              <a:lnSpc>
                <a:spcPct val="150000"/>
              </a:lnSpc>
              <a:buNone/>
            </a:pPr>
            <a:r>
              <a:rPr lang="en-US" sz="1600" dirty="0">
                <a:ea typeface="Microsoft GothicNeo" panose="020B0503020000020004" pitchFamily="34" charset="-127"/>
                <a:cs typeface="Microsoft GothicNeo" panose="020B0503020000020004" pitchFamily="34" charset="-127"/>
              </a:rPr>
              <a:t>2. Click on ‘Show in Folder’ that takes you to the download folder.</a:t>
            </a:r>
            <a:endParaRPr lang="en-US" sz="1600" dirty="0">
              <a:solidFill>
                <a:srgbClr val="0F172A"/>
              </a:solidFill>
              <a:ea typeface="Microsoft GothicNeo" panose="020B0503020000020004" pitchFamily="34" charset="-127"/>
              <a:cs typeface="Microsoft GothicNeo" panose="020B0503020000020004" pitchFamily="34" charset="-127"/>
            </a:endParaRPr>
          </a:p>
        </p:txBody>
      </p:sp>
      <p:sp>
        <p:nvSpPr>
          <p:cNvPr id="11" name="Rectangle 10">
            <a:extLst>
              <a:ext uri="{FF2B5EF4-FFF2-40B4-BE49-F238E27FC236}">
                <a16:creationId xmlns:a16="http://schemas.microsoft.com/office/drawing/2014/main" id="{BDD459A7-32FF-3260-D63A-268F2A686D9A}"/>
              </a:ext>
            </a:extLst>
          </p:cNvPr>
          <p:cNvSpPr/>
          <p:nvPr/>
        </p:nvSpPr>
        <p:spPr>
          <a:xfrm>
            <a:off x="2392082" y="4714097"/>
            <a:ext cx="2556436" cy="306138"/>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endParaRPr lang="en-US" dirty="0">
              <a:solidFill>
                <a:sysClr val="windowText" lastClr="000000"/>
              </a:solidFill>
            </a:endParaRPr>
          </a:p>
        </p:txBody>
      </p:sp>
      <p:pic>
        <p:nvPicPr>
          <p:cNvPr id="2" name="Picture 1">
            <a:extLst>
              <a:ext uri="{FF2B5EF4-FFF2-40B4-BE49-F238E27FC236}">
                <a16:creationId xmlns:a16="http://schemas.microsoft.com/office/drawing/2014/main" id="{2EE2350E-48AE-2149-FD59-C9014358C33B}"/>
              </a:ext>
            </a:extLst>
          </p:cNvPr>
          <p:cNvPicPr>
            <a:picLocks noChangeAspect="1"/>
          </p:cNvPicPr>
          <p:nvPr/>
        </p:nvPicPr>
        <p:blipFill rotWithShape="1">
          <a:blip r:embed="rId2"/>
          <a:srcRect t="-1" b="37707"/>
          <a:stretch/>
        </p:blipFill>
        <p:spPr>
          <a:xfrm>
            <a:off x="685800" y="1714501"/>
            <a:ext cx="10896600" cy="3818198"/>
          </a:xfrm>
          <a:prstGeom prst="rect">
            <a:avLst/>
          </a:prstGeom>
          <a:ln w="12700">
            <a:solidFill>
              <a:schemeClr val="tx1"/>
            </a:solidFill>
          </a:ln>
        </p:spPr>
      </p:pic>
    </p:spTree>
    <p:extLst>
      <p:ext uri="{BB962C8B-B14F-4D97-AF65-F5344CB8AC3E}">
        <p14:creationId xmlns:p14="http://schemas.microsoft.com/office/powerpoint/2010/main" val="14783246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2">
            <a:extLst>
              <a:ext uri="{FF2B5EF4-FFF2-40B4-BE49-F238E27FC236}">
                <a16:creationId xmlns:a16="http://schemas.microsoft.com/office/drawing/2014/main" id="{D1875792-3CCE-5F7A-FDAA-8984935230F6}"/>
              </a:ext>
            </a:extLst>
          </p:cNvPr>
          <p:cNvSpPr txBox="1">
            <a:spLocks/>
          </p:cNvSpPr>
          <p:nvPr/>
        </p:nvSpPr>
        <p:spPr>
          <a:xfrm>
            <a:off x="685800" y="266700"/>
            <a:ext cx="8938260" cy="601255"/>
          </a:xfrm>
          <a:prstGeom prst="rect">
            <a:avLst/>
          </a:prstGeom>
          <a:noFill/>
        </p:spPr>
        <p:txBody>
          <a:bodyPr vert="horz" lIns="91440" tIns="45720" rIns="91440" bIns="4572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800" b="1" dirty="0"/>
              <a:t>Preparation</a:t>
            </a:r>
          </a:p>
        </p:txBody>
      </p:sp>
      <p:sp>
        <p:nvSpPr>
          <p:cNvPr id="3" name="TextBox 2">
            <a:extLst>
              <a:ext uri="{FF2B5EF4-FFF2-40B4-BE49-F238E27FC236}">
                <a16:creationId xmlns:a16="http://schemas.microsoft.com/office/drawing/2014/main" id="{B2EA226C-39D8-D0DF-FBCA-1C27E666A7AA}"/>
              </a:ext>
            </a:extLst>
          </p:cNvPr>
          <p:cNvSpPr txBox="1"/>
          <p:nvPr/>
        </p:nvSpPr>
        <p:spPr>
          <a:xfrm>
            <a:off x="685800" y="895132"/>
            <a:ext cx="10901448" cy="423449"/>
          </a:xfrm>
          <a:prstGeom prst="rect">
            <a:avLst/>
          </a:prstGeom>
          <a:noFill/>
        </p:spPr>
        <p:txBody>
          <a:bodyPr wrap="square">
            <a:spAutoFit/>
          </a:bodyPr>
          <a:lstStyle/>
          <a:p>
            <a:pPr marL="0" indent="0">
              <a:lnSpc>
                <a:spcPct val="150000"/>
              </a:lnSpc>
              <a:buNone/>
            </a:pPr>
            <a:r>
              <a:rPr lang="en-US" sz="1600" dirty="0">
                <a:ea typeface="Microsoft GothicNeo" panose="020B0503020000020004" pitchFamily="34" charset="-127"/>
                <a:cs typeface="Microsoft GothicNeo" panose="020B0503020000020004" pitchFamily="34" charset="-127"/>
              </a:rPr>
              <a:t>3. Once downloaded, extract the contents of the zip file to the same location.</a:t>
            </a:r>
            <a:endParaRPr lang="en-US" sz="1600" dirty="0">
              <a:solidFill>
                <a:srgbClr val="0F172A"/>
              </a:solidFill>
              <a:ea typeface="Microsoft GothicNeo" panose="020B0503020000020004" pitchFamily="34" charset="-127"/>
              <a:cs typeface="Microsoft GothicNeo" panose="020B0503020000020004" pitchFamily="34" charset="-127"/>
            </a:endParaRPr>
          </a:p>
        </p:txBody>
      </p:sp>
      <p:pic>
        <p:nvPicPr>
          <p:cNvPr id="5" name="Picture 4">
            <a:extLst>
              <a:ext uri="{FF2B5EF4-FFF2-40B4-BE49-F238E27FC236}">
                <a16:creationId xmlns:a16="http://schemas.microsoft.com/office/drawing/2014/main" id="{1840DD72-0D4C-819E-99F7-47D646B6A6FE}"/>
              </a:ext>
            </a:extLst>
          </p:cNvPr>
          <p:cNvPicPr>
            <a:picLocks noChangeAspect="1"/>
          </p:cNvPicPr>
          <p:nvPr/>
        </p:nvPicPr>
        <p:blipFill rotWithShape="1">
          <a:blip r:embed="rId2"/>
          <a:srcRect l="15337" t="7010" r="11624" b="22308"/>
          <a:stretch/>
        </p:blipFill>
        <p:spPr>
          <a:xfrm>
            <a:off x="685799" y="1714500"/>
            <a:ext cx="8959037" cy="4876800"/>
          </a:xfrm>
          <a:prstGeom prst="rect">
            <a:avLst/>
          </a:prstGeom>
        </p:spPr>
      </p:pic>
      <p:sp>
        <p:nvSpPr>
          <p:cNvPr id="8" name="Rectangle 7">
            <a:extLst>
              <a:ext uri="{FF2B5EF4-FFF2-40B4-BE49-F238E27FC236}">
                <a16:creationId xmlns:a16="http://schemas.microsoft.com/office/drawing/2014/main" id="{BCE0D2BF-24B3-A48B-8073-CDD3F379BBC2}"/>
              </a:ext>
            </a:extLst>
          </p:cNvPr>
          <p:cNvSpPr/>
          <p:nvPr/>
        </p:nvSpPr>
        <p:spPr>
          <a:xfrm>
            <a:off x="2331287" y="3558989"/>
            <a:ext cx="1155984" cy="242046"/>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 name="Rectangle 8">
            <a:extLst>
              <a:ext uri="{FF2B5EF4-FFF2-40B4-BE49-F238E27FC236}">
                <a16:creationId xmlns:a16="http://schemas.microsoft.com/office/drawing/2014/main" id="{435DB8F2-367C-FB3E-225D-A066B59DC0E4}"/>
              </a:ext>
            </a:extLst>
          </p:cNvPr>
          <p:cNvSpPr/>
          <p:nvPr/>
        </p:nvSpPr>
        <p:spPr>
          <a:xfrm>
            <a:off x="3505201" y="4484579"/>
            <a:ext cx="1093693" cy="221892"/>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dirty="0"/>
          </a:p>
        </p:txBody>
      </p:sp>
    </p:spTree>
    <p:extLst>
      <p:ext uri="{BB962C8B-B14F-4D97-AF65-F5344CB8AC3E}">
        <p14:creationId xmlns:p14="http://schemas.microsoft.com/office/powerpoint/2010/main" val="31728129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2">
            <a:extLst>
              <a:ext uri="{FF2B5EF4-FFF2-40B4-BE49-F238E27FC236}">
                <a16:creationId xmlns:a16="http://schemas.microsoft.com/office/drawing/2014/main" id="{D1875792-3CCE-5F7A-FDAA-8984935230F6}"/>
              </a:ext>
            </a:extLst>
          </p:cNvPr>
          <p:cNvSpPr txBox="1">
            <a:spLocks/>
          </p:cNvSpPr>
          <p:nvPr/>
        </p:nvSpPr>
        <p:spPr>
          <a:xfrm>
            <a:off x="685800" y="266700"/>
            <a:ext cx="8938260" cy="601255"/>
          </a:xfrm>
          <a:prstGeom prst="rect">
            <a:avLst/>
          </a:prstGeom>
          <a:noFill/>
        </p:spPr>
        <p:txBody>
          <a:bodyPr vert="horz" lIns="91440" tIns="45720" rIns="91440" bIns="4572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800" b="1" dirty="0"/>
              <a:t>Preparation</a:t>
            </a:r>
          </a:p>
        </p:txBody>
      </p:sp>
      <p:sp>
        <p:nvSpPr>
          <p:cNvPr id="3" name="TextBox 2">
            <a:extLst>
              <a:ext uri="{FF2B5EF4-FFF2-40B4-BE49-F238E27FC236}">
                <a16:creationId xmlns:a16="http://schemas.microsoft.com/office/drawing/2014/main" id="{B2EA226C-39D8-D0DF-FBCA-1C27E666A7AA}"/>
              </a:ext>
            </a:extLst>
          </p:cNvPr>
          <p:cNvSpPr txBox="1"/>
          <p:nvPr/>
        </p:nvSpPr>
        <p:spPr>
          <a:xfrm>
            <a:off x="685800" y="895132"/>
            <a:ext cx="10901448" cy="423449"/>
          </a:xfrm>
          <a:prstGeom prst="rect">
            <a:avLst/>
          </a:prstGeom>
          <a:noFill/>
        </p:spPr>
        <p:txBody>
          <a:bodyPr wrap="square">
            <a:spAutoFit/>
          </a:bodyPr>
          <a:lstStyle/>
          <a:p>
            <a:pPr marL="0" indent="0">
              <a:lnSpc>
                <a:spcPct val="150000"/>
              </a:lnSpc>
              <a:buNone/>
            </a:pPr>
            <a:r>
              <a:rPr lang="en-US" sz="1600" dirty="0">
                <a:ea typeface="Microsoft GothicNeo" panose="020B0503020000020004" pitchFamily="34" charset="-127"/>
                <a:cs typeface="Microsoft GothicNeo" panose="020B0503020000020004" pitchFamily="34" charset="-127"/>
              </a:rPr>
              <a:t>4. Move the Extracted AD Utility folder to the Local Disk ‘C:\’ .</a:t>
            </a:r>
            <a:endParaRPr lang="en-US" sz="1600" dirty="0">
              <a:solidFill>
                <a:srgbClr val="0F172A"/>
              </a:solidFill>
              <a:ea typeface="Microsoft GothicNeo" panose="020B0503020000020004" pitchFamily="34" charset="-127"/>
              <a:cs typeface="Microsoft GothicNeo" panose="020B0503020000020004" pitchFamily="34" charset="-127"/>
            </a:endParaRPr>
          </a:p>
        </p:txBody>
      </p:sp>
      <p:sp>
        <p:nvSpPr>
          <p:cNvPr id="8" name="Rectangle 7">
            <a:extLst>
              <a:ext uri="{FF2B5EF4-FFF2-40B4-BE49-F238E27FC236}">
                <a16:creationId xmlns:a16="http://schemas.microsoft.com/office/drawing/2014/main" id="{BCE0D2BF-24B3-A48B-8073-CDD3F379BBC2}"/>
              </a:ext>
            </a:extLst>
          </p:cNvPr>
          <p:cNvSpPr/>
          <p:nvPr/>
        </p:nvSpPr>
        <p:spPr>
          <a:xfrm>
            <a:off x="2331287" y="3558989"/>
            <a:ext cx="1155984" cy="242046"/>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 name="Rectangle 8">
            <a:extLst>
              <a:ext uri="{FF2B5EF4-FFF2-40B4-BE49-F238E27FC236}">
                <a16:creationId xmlns:a16="http://schemas.microsoft.com/office/drawing/2014/main" id="{435DB8F2-367C-FB3E-225D-A066B59DC0E4}"/>
              </a:ext>
            </a:extLst>
          </p:cNvPr>
          <p:cNvSpPr/>
          <p:nvPr/>
        </p:nvSpPr>
        <p:spPr>
          <a:xfrm>
            <a:off x="3505201" y="4484579"/>
            <a:ext cx="1093693" cy="221892"/>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dirty="0"/>
          </a:p>
        </p:txBody>
      </p:sp>
      <p:pic>
        <p:nvPicPr>
          <p:cNvPr id="2" name="Picture 1">
            <a:extLst>
              <a:ext uri="{FF2B5EF4-FFF2-40B4-BE49-F238E27FC236}">
                <a16:creationId xmlns:a16="http://schemas.microsoft.com/office/drawing/2014/main" id="{31602DFA-8F1B-7CA8-611A-B9E1CF89A2DB}"/>
              </a:ext>
            </a:extLst>
          </p:cNvPr>
          <p:cNvPicPr>
            <a:picLocks noChangeAspect="1"/>
          </p:cNvPicPr>
          <p:nvPr/>
        </p:nvPicPr>
        <p:blipFill rotWithShape="1">
          <a:blip r:embed="rId2"/>
          <a:srcRect l="15097" t="7037" r="11471" b="24118"/>
          <a:stretch/>
        </p:blipFill>
        <p:spPr>
          <a:xfrm>
            <a:off x="694764" y="1714499"/>
            <a:ext cx="9256060" cy="4881365"/>
          </a:xfrm>
          <a:prstGeom prst="rect">
            <a:avLst/>
          </a:prstGeom>
        </p:spPr>
      </p:pic>
      <p:sp>
        <p:nvSpPr>
          <p:cNvPr id="6" name="Rectangle 5">
            <a:extLst>
              <a:ext uri="{FF2B5EF4-FFF2-40B4-BE49-F238E27FC236}">
                <a16:creationId xmlns:a16="http://schemas.microsoft.com/office/drawing/2014/main" id="{F702C4E2-84C5-C133-DC4F-D26C4F3CAAC9}"/>
              </a:ext>
            </a:extLst>
          </p:cNvPr>
          <p:cNvSpPr/>
          <p:nvPr/>
        </p:nvSpPr>
        <p:spPr>
          <a:xfrm>
            <a:off x="2357728" y="2098040"/>
            <a:ext cx="1155984" cy="280682"/>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 name="Rectangle 6">
            <a:extLst>
              <a:ext uri="{FF2B5EF4-FFF2-40B4-BE49-F238E27FC236}">
                <a16:creationId xmlns:a16="http://schemas.microsoft.com/office/drawing/2014/main" id="{0D0919B9-55B8-BE82-AE27-6E626544F905}"/>
              </a:ext>
            </a:extLst>
          </p:cNvPr>
          <p:cNvSpPr/>
          <p:nvPr/>
        </p:nvSpPr>
        <p:spPr>
          <a:xfrm>
            <a:off x="2418979" y="3148939"/>
            <a:ext cx="1004942" cy="242046"/>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dirty="0"/>
          </a:p>
        </p:txBody>
      </p:sp>
    </p:spTree>
    <p:extLst>
      <p:ext uri="{BB962C8B-B14F-4D97-AF65-F5344CB8AC3E}">
        <p14:creationId xmlns:p14="http://schemas.microsoft.com/office/powerpoint/2010/main" val="37794576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8459ED0-B9B0-4D85-6135-D976F665B4C7}"/>
              </a:ext>
            </a:extLst>
          </p:cNvPr>
          <p:cNvPicPr>
            <a:picLocks noChangeAspect="1"/>
          </p:cNvPicPr>
          <p:nvPr/>
        </p:nvPicPr>
        <p:blipFill rotWithShape="1">
          <a:blip r:embed="rId2"/>
          <a:srcRect l="14852" t="7319" r="11418" b="24507"/>
          <a:stretch/>
        </p:blipFill>
        <p:spPr>
          <a:xfrm>
            <a:off x="685799" y="1714500"/>
            <a:ext cx="9373137" cy="4875100"/>
          </a:xfrm>
          <a:prstGeom prst="rect">
            <a:avLst/>
          </a:prstGeom>
        </p:spPr>
      </p:pic>
      <p:sp>
        <p:nvSpPr>
          <p:cNvPr id="3" name="TextBox 2">
            <a:extLst>
              <a:ext uri="{FF2B5EF4-FFF2-40B4-BE49-F238E27FC236}">
                <a16:creationId xmlns:a16="http://schemas.microsoft.com/office/drawing/2014/main" id="{B2EA226C-39D8-D0DF-FBCA-1C27E666A7AA}"/>
              </a:ext>
            </a:extLst>
          </p:cNvPr>
          <p:cNvSpPr txBox="1"/>
          <p:nvPr/>
        </p:nvSpPr>
        <p:spPr>
          <a:xfrm>
            <a:off x="685800" y="895132"/>
            <a:ext cx="10901448" cy="338554"/>
          </a:xfrm>
          <a:prstGeom prst="rect">
            <a:avLst/>
          </a:prstGeom>
          <a:noFill/>
        </p:spPr>
        <p:txBody>
          <a:bodyPr wrap="square">
            <a:spAutoFit/>
          </a:bodyPr>
          <a:lstStyle/>
          <a:p>
            <a:pPr marL="0" indent="0">
              <a:buNone/>
            </a:pPr>
            <a:r>
              <a:rPr lang="en-US" sz="1600" dirty="0">
                <a:ea typeface="Microsoft GothicNeo" panose="020B0503020000020004" pitchFamily="34" charset="-127"/>
                <a:cs typeface="Microsoft GothicNeo" panose="020B0503020000020004" pitchFamily="34" charset="-127"/>
              </a:rPr>
              <a:t>5. Inside the extracted zip file, you will find two files: ‘AD Input.xlsx’ and 'AD Utility.vbs’.</a:t>
            </a:r>
            <a:endParaRPr lang="en-US" sz="1600" dirty="0">
              <a:solidFill>
                <a:srgbClr val="0F172A"/>
              </a:solidFill>
              <a:ea typeface="Microsoft GothicNeo" panose="020B0503020000020004" pitchFamily="34" charset="-127"/>
              <a:cs typeface="Microsoft GothicNeo" panose="020B0503020000020004" pitchFamily="34" charset="-127"/>
            </a:endParaRPr>
          </a:p>
        </p:txBody>
      </p:sp>
      <p:sp>
        <p:nvSpPr>
          <p:cNvPr id="6" name="Rectangle 5">
            <a:extLst>
              <a:ext uri="{FF2B5EF4-FFF2-40B4-BE49-F238E27FC236}">
                <a16:creationId xmlns:a16="http://schemas.microsoft.com/office/drawing/2014/main" id="{4229550D-D322-E624-DF9F-DEE0587F826E}"/>
              </a:ext>
            </a:extLst>
          </p:cNvPr>
          <p:cNvSpPr/>
          <p:nvPr/>
        </p:nvSpPr>
        <p:spPr>
          <a:xfrm>
            <a:off x="2533874" y="2982895"/>
            <a:ext cx="1508760" cy="1828800"/>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 name="Rectangle 6">
            <a:extLst>
              <a:ext uri="{FF2B5EF4-FFF2-40B4-BE49-F238E27FC236}">
                <a16:creationId xmlns:a16="http://schemas.microsoft.com/office/drawing/2014/main" id="{6D787681-FF71-C50C-EC12-8E18F8532E16}"/>
              </a:ext>
            </a:extLst>
          </p:cNvPr>
          <p:cNvSpPr/>
          <p:nvPr/>
        </p:nvSpPr>
        <p:spPr>
          <a:xfrm>
            <a:off x="4541520" y="2982895"/>
            <a:ext cx="1371600" cy="1828800"/>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 name="Rectangle 9">
            <a:extLst>
              <a:ext uri="{FF2B5EF4-FFF2-40B4-BE49-F238E27FC236}">
                <a16:creationId xmlns:a16="http://schemas.microsoft.com/office/drawing/2014/main" id="{65AA0155-0C7A-579D-214F-A4E99D916FAE}"/>
              </a:ext>
            </a:extLst>
          </p:cNvPr>
          <p:cNvSpPr/>
          <p:nvPr/>
        </p:nvSpPr>
        <p:spPr>
          <a:xfrm>
            <a:off x="6603916" y="4761550"/>
            <a:ext cx="4983332" cy="592184"/>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solidFill>
                  <a:sysClr val="windowText" lastClr="000000"/>
                </a:solidFill>
                <a:ea typeface="Microsoft GothicNeo" panose="020B0503020000020004" pitchFamily="34" charset="-127"/>
                <a:cs typeface="Microsoft GothicNeo" panose="020B0503020000020004" pitchFamily="34" charset="-127"/>
              </a:rPr>
              <a:t>'AD Utility.vbs’ – Script that executes the AD Utility query.</a:t>
            </a:r>
            <a:endParaRPr lang="en-US" sz="1400" dirty="0">
              <a:solidFill>
                <a:sysClr val="windowText" lastClr="000000"/>
              </a:solidFill>
            </a:endParaRPr>
          </a:p>
        </p:txBody>
      </p:sp>
      <p:sp>
        <p:nvSpPr>
          <p:cNvPr id="11" name="Rectangle 10">
            <a:extLst>
              <a:ext uri="{FF2B5EF4-FFF2-40B4-BE49-F238E27FC236}">
                <a16:creationId xmlns:a16="http://schemas.microsoft.com/office/drawing/2014/main" id="{D030CCD2-9754-C80E-99AD-B7770EEDA466}"/>
              </a:ext>
            </a:extLst>
          </p:cNvPr>
          <p:cNvSpPr/>
          <p:nvPr/>
        </p:nvSpPr>
        <p:spPr>
          <a:xfrm>
            <a:off x="6603916" y="5486999"/>
            <a:ext cx="4983332" cy="592184"/>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dirty="0">
                <a:solidFill>
                  <a:sysClr val="windowText" lastClr="000000"/>
                </a:solidFill>
                <a:ea typeface="Microsoft GothicNeo" panose="020B0503020000020004" pitchFamily="34" charset="-127"/>
                <a:cs typeface="Microsoft GothicNeo" panose="020B0503020000020004" pitchFamily="34" charset="-127"/>
              </a:rPr>
              <a:t>‘AD Input.xlsx’, Contains the inputs of AD Groups, Domain name and accounts that needs to queried.</a:t>
            </a:r>
          </a:p>
        </p:txBody>
      </p:sp>
      <p:cxnSp>
        <p:nvCxnSpPr>
          <p:cNvPr id="13" name="Connector: Elbow 12">
            <a:extLst>
              <a:ext uri="{FF2B5EF4-FFF2-40B4-BE49-F238E27FC236}">
                <a16:creationId xmlns:a16="http://schemas.microsoft.com/office/drawing/2014/main" id="{94CBC7D3-BDEE-0AE6-F292-311D0FFBD27B}"/>
              </a:ext>
            </a:extLst>
          </p:cNvPr>
          <p:cNvCxnSpPr>
            <a:cxnSpLocks/>
            <a:stCxn id="6" idx="2"/>
            <a:endCxn id="11" idx="1"/>
          </p:cNvCxnSpPr>
          <p:nvPr/>
        </p:nvCxnSpPr>
        <p:spPr>
          <a:xfrm rot="16200000" flipH="1">
            <a:off x="4460387" y="3639562"/>
            <a:ext cx="971396" cy="3315662"/>
          </a:xfrm>
          <a:prstGeom prst="bentConnector2">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Connector: Elbow 14">
            <a:extLst>
              <a:ext uri="{FF2B5EF4-FFF2-40B4-BE49-F238E27FC236}">
                <a16:creationId xmlns:a16="http://schemas.microsoft.com/office/drawing/2014/main" id="{2170B0E0-EA40-838C-1BC7-C4BB1F3FC405}"/>
              </a:ext>
            </a:extLst>
          </p:cNvPr>
          <p:cNvCxnSpPr>
            <a:cxnSpLocks/>
            <a:stCxn id="7" idx="3"/>
            <a:endCxn id="10" idx="1"/>
          </p:cNvCxnSpPr>
          <p:nvPr/>
        </p:nvCxnSpPr>
        <p:spPr>
          <a:xfrm>
            <a:off x="5913120" y="3897295"/>
            <a:ext cx="690796" cy="1160347"/>
          </a:xfrm>
          <a:prstGeom prst="bentConnector3">
            <a:avLst>
              <a:gd name="adj1" fmla="val 50000"/>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9" name="Subtitle 2">
            <a:extLst>
              <a:ext uri="{FF2B5EF4-FFF2-40B4-BE49-F238E27FC236}">
                <a16:creationId xmlns:a16="http://schemas.microsoft.com/office/drawing/2014/main" id="{AF227206-A533-1A19-85FB-197AA9C559C8}"/>
              </a:ext>
            </a:extLst>
          </p:cNvPr>
          <p:cNvSpPr txBox="1">
            <a:spLocks/>
          </p:cNvSpPr>
          <p:nvPr/>
        </p:nvSpPr>
        <p:spPr>
          <a:xfrm>
            <a:off x="685800" y="266700"/>
            <a:ext cx="8938260" cy="601255"/>
          </a:xfrm>
          <a:prstGeom prst="rect">
            <a:avLst/>
          </a:prstGeom>
          <a:noFill/>
        </p:spPr>
        <p:txBody>
          <a:bodyPr vert="horz" lIns="91440" tIns="45720" rIns="91440" bIns="4572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800" b="1" dirty="0"/>
              <a:t>Source</a:t>
            </a:r>
          </a:p>
        </p:txBody>
      </p:sp>
    </p:spTree>
    <p:extLst>
      <p:ext uri="{BB962C8B-B14F-4D97-AF65-F5344CB8AC3E}">
        <p14:creationId xmlns:p14="http://schemas.microsoft.com/office/powerpoint/2010/main" val="27875669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EAC99E27-F5DA-B6D3-DC7E-BDD6E85FAF4C}"/>
              </a:ext>
            </a:extLst>
          </p:cNvPr>
          <p:cNvSpPr txBox="1"/>
          <p:nvPr/>
        </p:nvSpPr>
        <p:spPr>
          <a:xfrm>
            <a:off x="685800" y="895132"/>
            <a:ext cx="10901448" cy="584775"/>
          </a:xfrm>
          <a:prstGeom prst="rect">
            <a:avLst/>
          </a:prstGeom>
          <a:noFill/>
        </p:spPr>
        <p:txBody>
          <a:bodyPr wrap="square">
            <a:spAutoFit/>
          </a:bodyPr>
          <a:lstStyle/>
          <a:p>
            <a:pPr marL="0" indent="0">
              <a:buNone/>
            </a:pPr>
            <a:r>
              <a:rPr lang="en-US" sz="1600" dirty="0">
                <a:ea typeface="Microsoft GothicNeo" panose="020B0503020000020004" pitchFamily="34" charset="-127"/>
                <a:cs typeface="Microsoft GothicNeo" panose="020B0503020000020004" pitchFamily="34" charset="-127"/>
              </a:rPr>
              <a:t>6. In the file ‘AD Input.xlsx’  there are 2 tabs namely ‘AD group’ and ‘User List’. Open tab ‘AD group’ within the file and input 1 Domain name (Cell A1) and 2 AD Group (Cell A2 ,A3) </a:t>
            </a:r>
            <a:r>
              <a:rPr lang="en-US" sz="1600" b="1" dirty="0">
                <a:ea typeface="Microsoft GothicNeo" panose="020B0503020000020004" pitchFamily="34" charset="-127"/>
                <a:cs typeface="Microsoft GothicNeo" panose="020B0503020000020004" pitchFamily="34" charset="-127"/>
              </a:rPr>
              <a:t>only</a:t>
            </a:r>
            <a:r>
              <a:rPr lang="en-US" sz="1600" dirty="0">
                <a:ea typeface="Microsoft GothicNeo" panose="020B0503020000020004" pitchFamily="34" charset="-127"/>
                <a:cs typeface="Microsoft GothicNeo" panose="020B0503020000020004" pitchFamily="34" charset="-127"/>
              </a:rPr>
              <a:t> for which you would like to execute the query.</a:t>
            </a:r>
          </a:p>
        </p:txBody>
      </p:sp>
      <p:sp>
        <p:nvSpPr>
          <p:cNvPr id="12" name="Subtitle 2">
            <a:extLst>
              <a:ext uri="{FF2B5EF4-FFF2-40B4-BE49-F238E27FC236}">
                <a16:creationId xmlns:a16="http://schemas.microsoft.com/office/drawing/2014/main" id="{949BDD9D-8743-AA17-DE3A-A705124B2B2F}"/>
              </a:ext>
            </a:extLst>
          </p:cNvPr>
          <p:cNvSpPr txBox="1">
            <a:spLocks/>
          </p:cNvSpPr>
          <p:nvPr/>
        </p:nvSpPr>
        <p:spPr>
          <a:xfrm>
            <a:off x="685800" y="266700"/>
            <a:ext cx="8938260" cy="601255"/>
          </a:xfrm>
          <a:prstGeom prst="rect">
            <a:avLst/>
          </a:prstGeom>
          <a:noFill/>
        </p:spPr>
        <p:txBody>
          <a:bodyPr vert="horz" lIns="91440" tIns="45720" rIns="91440" bIns="4572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800" b="1" dirty="0"/>
              <a:t>Input</a:t>
            </a:r>
          </a:p>
        </p:txBody>
      </p:sp>
      <p:pic>
        <p:nvPicPr>
          <p:cNvPr id="3" name="Picture 2">
            <a:extLst>
              <a:ext uri="{FF2B5EF4-FFF2-40B4-BE49-F238E27FC236}">
                <a16:creationId xmlns:a16="http://schemas.microsoft.com/office/drawing/2014/main" id="{54DEE773-F01B-0A3B-6ADC-074581DFED5F}"/>
              </a:ext>
            </a:extLst>
          </p:cNvPr>
          <p:cNvPicPr>
            <a:picLocks noChangeAspect="1"/>
          </p:cNvPicPr>
          <p:nvPr/>
        </p:nvPicPr>
        <p:blipFill rotWithShape="1">
          <a:blip r:embed="rId2"/>
          <a:srcRect b="5186"/>
          <a:stretch/>
        </p:blipFill>
        <p:spPr>
          <a:xfrm>
            <a:off x="685800" y="1714500"/>
            <a:ext cx="9144000" cy="4876800"/>
          </a:xfrm>
          <a:prstGeom prst="rect">
            <a:avLst/>
          </a:prstGeom>
          <a:ln w="12700">
            <a:solidFill>
              <a:schemeClr val="tx1"/>
            </a:solidFill>
          </a:ln>
        </p:spPr>
      </p:pic>
      <p:sp>
        <p:nvSpPr>
          <p:cNvPr id="4" name="Rectangle 3">
            <a:extLst>
              <a:ext uri="{FF2B5EF4-FFF2-40B4-BE49-F238E27FC236}">
                <a16:creationId xmlns:a16="http://schemas.microsoft.com/office/drawing/2014/main" id="{0297C439-2D14-F57C-02FC-A2F145EEA010}"/>
              </a:ext>
            </a:extLst>
          </p:cNvPr>
          <p:cNvSpPr/>
          <p:nvPr/>
        </p:nvSpPr>
        <p:spPr>
          <a:xfrm>
            <a:off x="1077568" y="2687320"/>
            <a:ext cx="6491632" cy="279400"/>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5" name="Rectangle 4">
            <a:extLst>
              <a:ext uri="{FF2B5EF4-FFF2-40B4-BE49-F238E27FC236}">
                <a16:creationId xmlns:a16="http://schemas.microsoft.com/office/drawing/2014/main" id="{C039573E-4BCF-E508-CBEB-DE78E51C9004}"/>
              </a:ext>
            </a:extLst>
          </p:cNvPr>
          <p:cNvSpPr/>
          <p:nvPr/>
        </p:nvSpPr>
        <p:spPr>
          <a:xfrm>
            <a:off x="1077568" y="2961640"/>
            <a:ext cx="6491632" cy="584200"/>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 name="Rectangle 7">
            <a:extLst>
              <a:ext uri="{FF2B5EF4-FFF2-40B4-BE49-F238E27FC236}">
                <a16:creationId xmlns:a16="http://schemas.microsoft.com/office/drawing/2014/main" id="{CB6966CD-A1FE-62BC-1140-2AC97ECC3C72}"/>
              </a:ext>
            </a:extLst>
          </p:cNvPr>
          <p:cNvSpPr/>
          <p:nvPr/>
        </p:nvSpPr>
        <p:spPr>
          <a:xfrm>
            <a:off x="1372208" y="6258560"/>
            <a:ext cx="466752" cy="162560"/>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 name="Rectangle 9">
            <a:extLst>
              <a:ext uri="{FF2B5EF4-FFF2-40B4-BE49-F238E27FC236}">
                <a16:creationId xmlns:a16="http://schemas.microsoft.com/office/drawing/2014/main" id="{9FF756FE-8F1A-D7BA-867B-131D72F536E0}"/>
              </a:ext>
            </a:extLst>
          </p:cNvPr>
          <p:cNvSpPr/>
          <p:nvPr/>
        </p:nvSpPr>
        <p:spPr>
          <a:xfrm>
            <a:off x="6603916" y="3654110"/>
            <a:ext cx="4978484" cy="204102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solidFill>
                  <a:sysClr val="windowText" lastClr="000000"/>
                </a:solidFill>
                <a:ea typeface="Microsoft GothicNeo" panose="020B0503020000020004" pitchFamily="34" charset="-127"/>
                <a:cs typeface="Microsoft GothicNeo" panose="020B0503020000020004" pitchFamily="34" charset="-127"/>
              </a:rPr>
              <a:t>Input </a:t>
            </a:r>
          </a:p>
          <a:p>
            <a:r>
              <a:rPr lang="en-US" sz="1400" dirty="0">
                <a:solidFill>
                  <a:sysClr val="windowText" lastClr="000000"/>
                </a:solidFill>
                <a:ea typeface="Microsoft GothicNeo" panose="020B0503020000020004" pitchFamily="34" charset="-127"/>
                <a:cs typeface="Microsoft GothicNeo" panose="020B0503020000020004" pitchFamily="34" charset="-127"/>
              </a:rPr>
              <a:t>Cell A1 : Domain Name, </a:t>
            </a:r>
          </a:p>
          <a:p>
            <a:r>
              <a:rPr lang="en-US" sz="1400" dirty="0">
                <a:solidFill>
                  <a:sysClr val="windowText" lastClr="000000"/>
                </a:solidFill>
                <a:ea typeface="Microsoft GothicNeo" panose="020B0503020000020004" pitchFamily="34" charset="-127"/>
                <a:cs typeface="Microsoft GothicNeo" panose="020B0503020000020004" pitchFamily="34" charset="-127"/>
              </a:rPr>
              <a:t>Cell A2 &amp; A3 : AD Group</a:t>
            </a:r>
          </a:p>
          <a:p>
            <a:endParaRPr lang="en-US" sz="1400" dirty="0">
              <a:solidFill>
                <a:sysClr val="windowText" lastClr="000000"/>
              </a:solidFill>
              <a:ea typeface="Microsoft GothicNeo" panose="020B0503020000020004" pitchFamily="34" charset="-127"/>
              <a:cs typeface="Microsoft GothicNeo" panose="020B0503020000020004" pitchFamily="34" charset="-127"/>
            </a:endParaRPr>
          </a:p>
          <a:p>
            <a:r>
              <a:rPr lang="en-US" sz="1400" dirty="0">
                <a:solidFill>
                  <a:sysClr val="windowText" lastClr="000000"/>
                </a:solidFill>
                <a:ea typeface="Microsoft GothicNeo" panose="020B0503020000020004" pitchFamily="34" charset="-127"/>
                <a:cs typeface="Microsoft GothicNeo" panose="020B0503020000020004" pitchFamily="34" charset="-127"/>
              </a:rPr>
              <a:t>Note : </a:t>
            </a:r>
          </a:p>
          <a:p>
            <a:r>
              <a:rPr lang="en-US" sz="1400" dirty="0">
                <a:solidFill>
                  <a:sysClr val="windowText" lastClr="000000"/>
                </a:solidFill>
                <a:ea typeface="Microsoft GothicNeo" panose="020B0503020000020004" pitchFamily="34" charset="-127"/>
                <a:cs typeface="Microsoft GothicNeo" panose="020B0503020000020004" pitchFamily="34" charset="-127"/>
              </a:rPr>
              <a:t>Please make sure there are no spaces, punctuation marks at the beginning or the end of any input fields. Refrain from modifying the AD group names by removing spaces, hyphens or underscore.</a:t>
            </a:r>
            <a:endParaRPr lang="en-US" sz="1400" dirty="0">
              <a:solidFill>
                <a:sysClr val="windowText" lastClr="000000"/>
              </a:solidFill>
            </a:endParaRPr>
          </a:p>
        </p:txBody>
      </p:sp>
      <p:cxnSp>
        <p:nvCxnSpPr>
          <p:cNvPr id="14" name="Connector: Elbow 13">
            <a:extLst>
              <a:ext uri="{FF2B5EF4-FFF2-40B4-BE49-F238E27FC236}">
                <a16:creationId xmlns:a16="http://schemas.microsoft.com/office/drawing/2014/main" id="{8C4718B0-70F9-0190-2C99-9BDADBC66004}"/>
              </a:ext>
            </a:extLst>
          </p:cNvPr>
          <p:cNvCxnSpPr>
            <a:cxnSpLocks/>
            <a:stCxn id="4" idx="3"/>
            <a:endCxn id="10" idx="0"/>
          </p:cNvCxnSpPr>
          <p:nvPr/>
        </p:nvCxnSpPr>
        <p:spPr>
          <a:xfrm>
            <a:off x="7569200" y="2827020"/>
            <a:ext cx="1523958" cy="827090"/>
          </a:xfrm>
          <a:prstGeom prst="bentConnector2">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Connector: Elbow 15">
            <a:extLst>
              <a:ext uri="{FF2B5EF4-FFF2-40B4-BE49-F238E27FC236}">
                <a16:creationId xmlns:a16="http://schemas.microsoft.com/office/drawing/2014/main" id="{AB61DCC6-1128-01F9-EE3C-8A8072D0FF73}"/>
              </a:ext>
            </a:extLst>
          </p:cNvPr>
          <p:cNvCxnSpPr>
            <a:cxnSpLocks/>
            <a:stCxn id="5" idx="2"/>
            <a:endCxn id="10" idx="1"/>
          </p:cNvCxnSpPr>
          <p:nvPr/>
        </p:nvCxnSpPr>
        <p:spPr>
          <a:xfrm rot="16200000" flipH="1">
            <a:off x="4899259" y="2969965"/>
            <a:ext cx="1128783" cy="2280532"/>
          </a:xfrm>
          <a:prstGeom prst="bentConnector2">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0" name="Rectangle 29">
            <a:extLst>
              <a:ext uri="{FF2B5EF4-FFF2-40B4-BE49-F238E27FC236}">
                <a16:creationId xmlns:a16="http://schemas.microsoft.com/office/drawing/2014/main" id="{863C2C7D-7F11-5845-24AF-81BE20CD8491}"/>
              </a:ext>
            </a:extLst>
          </p:cNvPr>
          <p:cNvSpPr/>
          <p:nvPr/>
        </p:nvSpPr>
        <p:spPr>
          <a:xfrm>
            <a:off x="6603916" y="5857696"/>
            <a:ext cx="4978484" cy="563424"/>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solidFill>
                  <a:sysClr val="windowText" lastClr="000000"/>
                </a:solidFill>
                <a:ea typeface="Microsoft GothicNeo" panose="020B0503020000020004" pitchFamily="34" charset="-127"/>
                <a:cs typeface="Microsoft GothicNeo" panose="020B0503020000020004" pitchFamily="34" charset="-127"/>
              </a:rPr>
              <a:t>AD Groups and Domain names must be inputted in the ‘AD group’ tab only, within the mentioned cells. </a:t>
            </a:r>
            <a:endParaRPr lang="en-US" sz="1400" dirty="0">
              <a:solidFill>
                <a:sysClr val="windowText" lastClr="000000"/>
              </a:solidFill>
            </a:endParaRPr>
          </a:p>
        </p:txBody>
      </p:sp>
      <p:cxnSp>
        <p:nvCxnSpPr>
          <p:cNvPr id="31" name="Connector: Elbow 30">
            <a:extLst>
              <a:ext uri="{FF2B5EF4-FFF2-40B4-BE49-F238E27FC236}">
                <a16:creationId xmlns:a16="http://schemas.microsoft.com/office/drawing/2014/main" id="{60AD6A7D-436E-4B8D-93C7-8AB7B90BB8EE}"/>
              </a:ext>
            </a:extLst>
          </p:cNvPr>
          <p:cNvCxnSpPr>
            <a:cxnSpLocks/>
            <a:stCxn id="8" idx="0"/>
            <a:endCxn id="30" idx="1"/>
          </p:cNvCxnSpPr>
          <p:nvPr/>
        </p:nvCxnSpPr>
        <p:spPr>
          <a:xfrm rot="5400000" flipH="1" flipV="1">
            <a:off x="4045174" y="3699818"/>
            <a:ext cx="119152" cy="4998332"/>
          </a:xfrm>
          <a:prstGeom prst="bentConnector2">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755285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00AD69A-758D-5C10-841A-AFC092EE7AB4}"/>
              </a:ext>
            </a:extLst>
          </p:cNvPr>
          <p:cNvPicPr>
            <a:picLocks noChangeAspect="1"/>
          </p:cNvPicPr>
          <p:nvPr/>
        </p:nvPicPr>
        <p:blipFill rotWithShape="1">
          <a:blip r:embed="rId2"/>
          <a:srcRect b="5185"/>
          <a:stretch/>
        </p:blipFill>
        <p:spPr>
          <a:xfrm>
            <a:off x="685800" y="1714500"/>
            <a:ext cx="9144000" cy="4876800"/>
          </a:xfrm>
          <a:prstGeom prst="rect">
            <a:avLst/>
          </a:prstGeom>
        </p:spPr>
      </p:pic>
      <p:sp>
        <p:nvSpPr>
          <p:cNvPr id="17" name="TextBox 16">
            <a:extLst>
              <a:ext uri="{FF2B5EF4-FFF2-40B4-BE49-F238E27FC236}">
                <a16:creationId xmlns:a16="http://schemas.microsoft.com/office/drawing/2014/main" id="{EAC99E27-F5DA-B6D3-DC7E-BDD6E85FAF4C}"/>
              </a:ext>
            </a:extLst>
          </p:cNvPr>
          <p:cNvSpPr txBox="1"/>
          <p:nvPr/>
        </p:nvSpPr>
        <p:spPr>
          <a:xfrm>
            <a:off x="685800" y="895132"/>
            <a:ext cx="10901448" cy="338554"/>
          </a:xfrm>
          <a:prstGeom prst="rect">
            <a:avLst/>
          </a:prstGeom>
          <a:noFill/>
        </p:spPr>
        <p:txBody>
          <a:bodyPr wrap="square">
            <a:spAutoFit/>
          </a:bodyPr>
          <a:lstStyle/>
          <a:p>
            <a:pPr marL="0" indent="0">
              <a:buNone/>
            </a:pPr>
            <a:r>
              <a:rPr lang="en-US" sz="1600" dirty="0">
                <a:ea typeface="Microsoft GothicNeo" panose="020B0503020000020004" pitchFamily="34" charset="-127"/>
                <a:cs typeface="Microsoft GothicNeo" panose="020B0503020000020004" pitchFamily="34" charset="-127"/>
              </a:rPr>
              <a:t>7. Open tab ‘User List’ within the ‘AD Input.xlsx' file and input all the Accounts you want to query within the AD group.</a:t>
            </a:r>
          </a:p>
        </p:txBody>
      </p:sp>
      <p:sp>
        <p:nvSpPr>
          <p:cNvPr id="12" name="Subtitle 2">
            <a:extLst>
              <a:ext uri="{FF2B5EF4-FFF2-40B4-BE49-F238E27FC236}">
                <a16:creationId xmlns:a16="http://schemas.microsoft.com/office/drawing/2014/main" id="{949BDD9D-8743-AA17-DE3A-A705124B2B2F}"/>
              </a:ext>
            </a:extLst>
          </p:cNvPr>
          <p:cNvSpPr txBox="1">
            <a:spLocks/>
          </p:cNvSpPr>
          <p:nvPr/>
        </p:nvSpPr>
        <p:spPr>
          <a:xfrm>
            <a:off x="685800" y="266700"/>
            <a:ext cx="8938260" cy="601255"/>
          </a:xfrm>
          <a:prstGeom prst="rect">
            <a:avLst/>
          </a:prstGeom>
          <a:noFill/>
        </p:spPr>
        <p:txBody>
          <a:bodyPr vert="horz" lIns="91440" tIns="45720" rIns="91440" bIns="4572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800" dirty="0"/>
              <a:t>Input</a:t>
            </a:r>
          </a:p>
        </p:txBody>
      </p:sp>
      <p:sp>
        <p:nvSpPr>
          <p:cNvPr id="5" name="Rectangle 4">
            <a:extLst>
              <a:ext uri="{FF2B5EF4-FFF2-40B4-BE49-F238E27FC236}">
                <a16:creationId xmlns:a16="http://schemas.microsoft.com/office/drawing/2014/main" id="{C039573E-4BCF-E508-CBEB-DE78E51C9004}"/>
              </a:ext>
            </a:extLst>
          </p:cNvPr>
          <p:cNvSpPr/>
          <p:nvPr/>
        </p:nvSpPr>
        <p:spPr>
          <a:xfrm>
            <a:off x="944880" y="2763520"/>
            <a:ext cx="2895600" cy="1087120"/>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6" name="Rectangle 5">
            <a:extLst>
              <a:ext uri="{FF2B5EF4-FFF2-40B4-BE49-F238E27FC236}">
                <a16:creationId xmlns:a16="http://schemas.microsoft.com/office/drawing/2014/main" id="{75B3FE5E-DD38-1D77-D6DB-5DD8DB8DC795}"/>
              </a:ext>
            </a:extLst>
          </p:cNvPr>
          <p:cNvSpPr/>
          <p:nvPr/>
        </p:nvSpPr>
        <p:spPr>
          <a:xfrm>
            <a:off x="1859888" y="6258560"/>
            <a:ext cx="466752" cy="162560"/>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 name="Rectangle 6">
            <a:extLst>
              <a:ext uri="{FF2B5EF4-FFF2-40B4-BE49-F238E27FC236}">
                <a16:creationId xmlns:a16="http://schemas.microsoft.com/office/drawing/2014/main" id="{35975316-4D40-8235-7003-418CA2FA12FB}"/>
              </a:ext>
            </a:extLst>
          </p:cNvPr>
          <p:cNvSpPr/>
          <p:nvPr/>
        </p:nvSpPr>
        <p:spPr>
          <a:xfrm>
            <a:off x="6603916" y="2013996"/>
            <a:ext cx="4978484" cy="3563844"/>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solidFill>
                  <a:sysClr val="windowText" lastClr="000000"/>
                </a:solidFill>
                <a:ea typeface="Microsoft GothicNeo" panose="020B0503020000020004" pitchFamily="34" charset="-127"/>
                <a:cs typeface="Microsoft GothicNeo" panose="020B0503020000020004" pitchFamily="34" charset="-127"/>
              </a:rPr>
              <a:t>Inputting of Accounts must start from Cell A2. There are no restrictions to number of Accounts that this script can test.</a:t>
            </a:r>
          </a:p>
          <a:p>
            <a:endParaRPr lang="en-US" sz="1400" dirty="0">
              <a:solidFill>
                <a:sysClr val="windowText" lastClr="000000"/>
              </a:solidFill>
              <a:ea typeface="Microsoft GothicNeo" panose="020B0503020000020004" pitchFamily="34" charset="-127"/>
              <a:cs typeface="Microsoft GothicNeo" panose="020B0503020000020004" pitchFamily="34" charset="-127"/>
            </a:endParaRPr>
          </a:p>
          <a:p>
            <a:r>
              <a:rPr lang="en-US" sz="1400" dirty="0">
                <a:solidFill>
                  <a:sysClr val="windowText" lastClr="000000"/>
                </a:solidFill>
                <a:ea typeface="Microsoft GothicNeo" panose="020B0503020000020004" pitchFamily="34" charset="-127"/>
                <a:cs typeface="Microsoft GothicNeo" panose="020B0503020000020004" pitchFamily="34" charset="-127"/>
              </a:rPr>
              <a:t>Note : </a:t>
            </a:r>
          </a:p>
          <a:p>
            <a:pPr marL="342900" indent="-342900">
              <a:buAutoNum type="arabicPeriod"/>
            </a:pPr>
            <a:r>
              <a:rPr lang="en-US" sz="1400" dirty="0">
                <a:solidFill>
                  <a:sysClr val="windowText" lastClr="000000"/>
                </a:solidFill>
                <a:ea typeface="Microsoft GothicNeo" panose="020B0503020000020004" pitchFamily="34" charset="-127"/>
                <a:cs typeface="Microsoft GothicNeo" panose="020B0503020000020004" pitchFamily="34" charset="-127"/>
              </a:rPr>
              <a:t>Please make sure there are no spaces, punctuation marks at the beginning or the end of any input fields. Refrain from modifying the Account names by removing spaces, hyphens or underscore within.</a:t>
            </a:r>
          </a:p>
          <a:p>
            <a:pPr marL="342900" indent="-342900">
              <a:buAutoNum type="arabicPeriod"/>
            </a:pPr>
            <a:r>
              <a:rPr lang="en-US" sz="1400" dirty="0">
                <a:solidFill>
                  <a:sysClr val="windowText" lastClr="000000"/>
                </a:solidFill>
              </a:rPr>
              <a:t>Do not input multiple accounts on the same line separated by spaces; each account name must be on its own cell.</a:t>
            </a:r>
          </a:p>
          <a:p>
            <a:pPr marL="342900" indent="-342900">
              <a:buAutoNum type="arabicPeriod"/>
            </a:pPr>
            <a:r>
              <a:rPr lang="en-US" sz="1400" dirty="0">
                <a:solidFill>
                  <a:sysClr val="windowText" lastClr="000000"/>
                </a:solidFill>
              </a:rPr>
              <a:t>Once the inputs are made, click on save. </a:t>
            </a:r>
            <a:r>
              <a:rPr lang="en-US" sz="1400" b="1" dirty="0">
                <a:solidFill>
                  <a:sysClr val="windowText" lastClr="000000"/>
                </a:solidFill>
              </a:rPr>
              <a:t>Do not close the file</a:t>
            </a:r>
            <a:r>
              <a:rPr lang="en-US" sz="1400" dirty="0">
                <a:solidFill>
                  <a:sysClr val="windowText" lastClr="000000"/>
                </a:solidFill>
              </a:rPr>
              <a:t>. </a:t>
            </a:r>
          </a:p>
          <a:p>
            <a:pPr marL="342900" indent="-342900">
              <a:buAutoNum type="arabicPeriod"/>
            </a:pPr>
            <a:r>
              <a:rPr lang="en-US" sz="1400" dirty="0">
                <a:solidFill>
                  <a:sysClr val="windowText" lastClr="000000"/>
                </a:solidFill>
              </a:rPr>
              <a:t>During Save, </a:t>
            </a:r>
            <a:r>
              <a:rPr lang="en-US" sz="1400" b="1" dirty="0">
                <a:solidFill>
                  <a:sysClr val="windowText" lastClr="000000"/>
                </a:solidFill>
              </a:rPr>
              <a:t>Do not change name of the file</a:t>
            </a:r>
            <a:r>
              <a:rPr lang="en-US" sz="1400" dirty="0">
                <a:solidFill>
                  <a:sysClr val="windowText" lastClr="000000"/>
                </a:solidFill>
              </a:rPr>
              <a:t>.</a:t>
            </a:r>
          </a:p>
          <a:p>
            <a:pPr marL="342900" indent="-342900">
              <a:buAutoNum type="arabicPeriod"/>
            </a:pPr>
            <a:r>
              <a:rPr lang="en-US" sz="1400" dirty="0">
                <a:solidFill>
                  <a:sysClr val="windowText" lastClr="000000"/>
                </a:solidFill>
              </a:rPr>
              <a:t>Do not make modification to the ‘AD Input.xlsx’ during script run.</a:t>
            </a:r>
          </a:p>
        </p:txBody>
      </p:sp>
      <p:cxnSp>
        <p:nvCxnSpPr>
          <p:cNvPr id="8" name="Connector: Elbow 7">
            <a:extLst>
              <a:ext uri="{FF2B5EF4-FFF2-40B4-BE49-F238E27FC236}">
                <a16:creationId xmlns:a16="http://schemas.microsoft.com/office/drawing/2014/main" id="{C1EE513A-E95B-B507-9224-760C9DE98FF0}"/>
              </a:ext>
            </a:extLst>
          </p:cNvPr>
          <p:cNvCxnSpPr>
            <a:cxnSpLocks/>
            <a:stCxn id="5" idx="3"/>
          </p:cNvCxnSpPr>
          <p:nvPr/>
        </p:nvCxnSpPr>
        <p:spPr>
          <a:xfrm>
            <a:off x="3840480" y="3307080"/>
            <a:ext cx="2763436" cy="778153"/>
          </a:xfrm>
          <a:prstGeom prst="bentConnector3">
            <a:avLst>
              <a:gd name="adj1" fmla="val 50000"/>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54FD24FA-8585-1B0F-169C-D0D7B6A125FA}"/>
              </a:ext>
            </a:extLst>
          </p:cNvPr>
          <p:cNvSpPr/>
          <p:nvPr/>
        </p:nvSpPr>
        <p:spPr>
          <a:xfrm>
            <a:off x="6603916" y="5857696"/>
            <a:ext cx="4978484" cy="563424"/>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solidFill>
                  <a:sysClr val="windowText" lastClr="000000"/>
                </a:solidFill>
                <a:ea typeface="Microsoft GothicNeo" panose="020B0503020000020004" pitchFamily="34" charset="-127"/>
                <a:cs typeface="Microsoft GothicNeo" panose="020B0503020000020004" pitchFamily="34" charset="-127"/>
              </a:rPr>
              <a:t>Account names must be inputted in the ‘User List’ tab only, within the mentioned cells. </a:t>
            </a:r>
            <a:endParaRPr lang="en-US" sz="1400" dirty="0">
              <a:solidFill>
                <a:sysClr val="windowText" lastClr="000000"/>
              </a:solidFill>
            </a:endParaRPr>
          </a:p>
        </p:txBody>
      </p:sp>
      <p:cxnSp>
        <p:nvCxnSpPr>
          <p:cNvPr id="13" name="Connector: Elbow 12">
            <a:extLst>
              <a:ext uri="{FF2B5EF4-FFF2-40B4-BE49-F238E27FC236}">
                <a16:creationId xmlns:a16="http://schemas.microsoft.com/office/drawing/2014/main" id="{A36B0133-DEDE-B081-9D68-F4BFDC95F599}"/>
              </a:ext>
            </a:extLst>
          </p:cNvPr>
          <p:cNvCxnSpPr>
            <a:cxnSpLocks/>
            <a:stCxn id="6" idx="0"/>
            <a:endCxn id="9" idx="1"/>
          </p:cNvCxnSpPr>
          <p:nvPr/>
        </p:nvCxnSpPr>
        <p:spPr>
          <a:xfrm rot="5400000" flipH="1" flipV="1">
            <a:off x="4289014" y="3943658"/>
            <a:ext cx="119152" cy="4510652"/>
          </a:xfrm>
          <a:prstGeom prst="bentConnector2">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282429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DCB1604-7BF6-F60F-7C09-3BE4D1AD0425}"/>
              </a:ext>
            </a:extLst>
          </p:cNvPr>
          <p:cNvPicPr>
            <a:picLocks noChangeAspect="1"/>
          </p:cNvPicPr>
          <p:nvPr/>
        </p:nvPicPr>
        <p:blipFill rotWithShape="1">
          <a:blip r:embed="rId2"/>
          <a:srcRect l="15112" t="7041" r="11222" b="24680"/>
          <a:stretch/>
        </p:blipFill>
        <p:spPr>
          <a:xfrm>
            <a:off x="685800" y="1714500"/>
            <a:ext cx="8783320" cy="4769224"/>
          </a:xfrm>
          <a:prstGeom prst="rect">
            <a:avLst/>
          </a:prstGeom>
        </p:spPr>
      </p:pic>
      <p:sp>
        <p:nvSpPr>
          <p:cNvPr id="10" name="Subtitle 2">
            <a:extLst>
              <a:ext uri="{FF2B5EF4-FFF2-40B4-BE49-F238E27FC236}">
                <a16:creationId xmlns:a16="http://schemas.microsoft.com/office/drawing/2014/main" id="{55DCD4AE-C330-DBBC-7AE8-D089D9CBF072}"/>
              </a:ext>
            </a:extLst>
          </p:cNvPr>
          <p:cNvSpPr txBox="1">
            <a:spLocks/>
          </p:cNvSpPr>
          <p:nvPr/>
        </p:nvSpPr>
        <p:spPr>
          <a:xfrm>
            <a:off x="685800" y="266700"/>
            <a:ext cx="8995226" cy="601255"/>
          </a:xfrm>
          <a:prstGeom prst="rect">
            <a:avLst/>
          </a:prstGeom>
          <a:noFill/>
        </p:spPr>
        <p:txBody>
          <a:bodyPr vert="horz" lIns="91440" tIns="45720" rIns="91440" bIns="4572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800" b="1" dirty="0"/>
              <a:t>Execution</a:t>
            </a:r>
          </a:p>
        </p:txBody>
      </p:sp>
      <p:sp>
        <p:nvSpPr>
          <p:cNvPr id="6" name="Rectangle 5">
            <a:extLst>
              <a:ext uri="{FF2B5EF4-FFF2-40B4-BE49-F238E27FC236}">
                <a16:creationId xmlns:a16="http://schemas.microsoft.com/office/drawing/2014/main" id="{3EF40066-CA3D-6C80-49C7-EDBF4E20038A}"/>
              </a:ext>
            </a:extLst>
          </p:cNvPr>
          <p:cNvSpPr/>
          <p:nvPr/>
        </p:nvSpPr>
        <p:spPr>
          <a:xfrm>
            <a:off x="6291811" y="5294482"/>
            <a:ext cx="2090189" cy="313838"/>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 name="TextBox 6">
            <a:extLst>
              <a:ext uri="{FF2B5EF4-FFF2-40B4-BE49-F238E27FC236}">
                <a16:creationId xmlns:a16="http://schemas.microsoft.com/office/drawing/2014/main" id="{62BF2C41-7A2C-1772-B68F-650C14B2DEFF}"/>
              </a:ext>
            </a:extLst>
          </p:cNvPr>
          <p:cNvSpPr txBox="1"/>
          <p:nvPr/>
        </p:nvSpPr>
        <p:spPr>
          <a:xfrm>
            <a:off x="685800" y="832986"/>
            <a:ext cx="10901448" cy="787203"/>
          </a:xfrm>
          <a:prstGeom prst="rect">
            <a:avLst/>
          </a:prstGeom>
          <a:noFill/>
        </p:spPr>
        <p:txBody>
          <a:bodyPr wrap="square">
            <a:spAutoFit/>
          </a:bodyPr>
          <a:lstStyle/>
          <a:p>
            <a:pPr marL="0" indent="0">
              <a:lnSpc>
                <a:spcPct val="150000"/>
              </a:lnSpc>
              <a:buNone/>
            </a:pPr>
            <a:r>
              <a:rPr lang="en-US" sz="1600" dirty="0">
                <a:ea typeface="Microsoft GothicNeo" panose="020B0503020000020004" pitchFamily="34" charset="-127"/>
                <a:cs typeface="Microsoft GothicNeo" panose="020B0503020000020004" pitchFamily="34" charset="-127"/>
              </a:rPr>
              <a:t>8. Go back to the folder where the 'AD Utility’ and ‘AD Input.xlsx' files are located. From here, right click to get a quick menu and click on the command ‘Open in Terminal’.</a:t>
            </a:r>
          </a:p>
        </p:txBody>
      </p:sp>
    </p:spTree>
    <p:extLst>
      <p:ext uri="{BB962C8B-B14F-4D97-AF65-F5344CB8AC3E}">
        <p14:creationId xmlns:p14="http://schemas.microsoft.com/office/powerpoint/2010/main" val="74525114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2040</TotalTime>
  <Words>752</Words>
  <Application>Microsoft Office PowerPoint</Application>
  <PresentationFormat>Widescreen</PresentationFormat>
  <Paragraphs>55</Paragraphs>
  <Slides>12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Microsoft GothicNeo</vt:lpstr>
      <vt:lpstr>ADLaM Display</vt:lpstr>
      <vt:lpstr>Arial</vt:lpstr>
      <vt:lpstr>Calibri</vt:lpstr>
      <vt:lpstr>Calibri Light</vt:lpstr>
      <vt:lpstr>Franklin Gothic Medium</vt:lpstr>
      <vt:lpstr>Office Theme</vt:lpstr>
      <vt:lpstr>AD Utility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IT Refresher Logical Security</dc:title>
  <dc:creator>N G, Aravind</dc:creator>
  <cp:lastModifiedBy>Aravind Ng - Vendor</cp:lastModifiedBy>
  <cp:revision>126</cp:revision>
  <dcterms:created xsi:type="dcterms:W3CDTF">2024-04-04T05:14:09Z</dcterms:created>
  <dcterms:modified xsi:type="dcterms:W3CDTF">2024-05-23T12:39:02Z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ea60d57e-af5b-4752-ac57-3e4f28ca11dc_Enabled">
    <vt:lpwstr>true</vt:lpwstr>
  </property>
  <property fmtid="{D5CDD505-2E9C-101B-9397-08002B2CF9AE}" pid="3" name="MSIP_Label_ea60d57e-af5b-4752-ac57-3e4f28ca11dc_SetDate">
    <vt:lpwstr>2024-04-04T05:15:52Z</vt:lpwstr>
  </property>
  <property fmtid="{D5CDD505-2E9C-101B-9397-08002B2CF9AE}" pid="4" name="MSIP_Label_ea60d57e-af5b-4752-ac57-3e4f28ca11dc_Method">
    <vt:lpwstr>Standard</vt:lpwstr>
  </property>
  <property fmtid="{D5CDD505-2E9C-101B-9397-08002B2CF9AE}" pid="5" name="MSIP_Label_ea60d57e-af5b-4752-ac57-3e4f28ca11dc_Name">
    <vt:lpwstr>ea60d57e-af5b-4752-ac57-3e4f28ca11dc</vt:lpwstr>
  </property>
  <property fmtid="{D5CDD505-2E9C-101B-9397-08002B2CF9AE}" pid="6" name="MSIP_Label_ea60d57e-af5b-4752-ac57-3e4f28ca11dc_SiteId">
    <vt:lpwstr>36da45f1-dd2c-4d1f-af13-5abe46b99921</vt:lpwstr>
  </property>
  <property fmtid="{D5CDD505-2E9C-101B-9397-08002B2CF9AE}" pid="7" name="MSIP_Label_ea60d57e-af5b-4752-ac57-3e4f28ca11dc_ActionId">
    <vt:lpwstr>c1661143-382e-4743-9142-c0289b8253e7</vt:lpwstr>
  </property>
  <property fmtid="{D5CDD505-2E9C-101B-9397-08002B2CF9AE}" pid="8" name="MSIP_Label_ea60d57e-af5b-4752-ac57-3e4f28ca11dc_ContentBits">
    <vt:lpwstr>0</vt:lpwstr>
  </property>
</Properties>
</file>

<file path=docProps/thumbnail.jpeg>
</file>